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5.jpg" ContentType="image/jpg"/>
  <Override PartName="/ppt/media/image3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0" r:id="rId3"/>
    <p:sldMasterId id="2147483714" r:id="rId4"/>
    <p:sldMasterId id="2147483733" r:id="rId5"/>
    <p:sldMasterId id="2147483739" r:id="rId6"/>
  </p:sldMasterIdLst>
  <p:notesMasterIdLst>
    <p:notesMasterId r:id="rId86"/>
  </p:notesMasterIdLst>
  <p:sldIdLst>
    <p:sldId id="265" r:id="rId7"/>
    <p:sldId id="266" r:id="rId8"/>
    <p:sldId id="256" r:id="rId9"/>
    <p:sldId id="259" r:id="rId10"/>
    <p:sldId id="267" r:id="rId11"/>
    <p:sldId id="272" r:id="rId12"/>
    <p:sldId id="257" r:id="rId13"/>
    <p:sldId id="273" r:id="rId14"/>
    <p:sldId id="260" r:id="rId15"/>
    <p:sldId id="274" r:id="rId16"/>
    <p:sldId id="275" r:id="rId17"/>
    <p:sldId id="262" r:id="rId18"/>
    <p:sldId id="269" r:id="rId19"/>
    <p:sldId id="263" r:id="rId20"/>
    <p:sldId id="268" r:id="rId21"/>
    <p:sldId id="278" r:id="rId22"/>
    <p:sldId id="279" r:id="rId23"/>
    <p:sldId id="258" r:id="rId24"/>
    <p:sldId id="280" r:id="rId25"/>
    <p:sldId id="281" r:id="rId26"/>
    <p:sldId id="261" r:id="rId27"/>
    <p:sldId id="282" r:id="rId28"/>
    <p:sldId id="283" r:id="rId29"/>
    <p:sldId id="264" r:id="rId30"/>
    <p:sldId id="284" r:id="rId31"/>
    <p:sldId id="276" r:id="rId32"/>
    <p:sldId id="546" r:id="rId33"/>
    <p:sldId id="547" r:id="rId34"/>
    <p:sldId id="548" r:id="rId35"/>
    <p:sldId id="549" r:id="rId36"/>
    <p:sldId id="550" r:id="rId37"/>
    <p:sldId id="551" r:id="rId38"/>
    <p:sldId id="552" r:id="rId39"/>
    <p:sldId id="553" r:id="rId40"/>
    <p:sldId id="554" r:id="rId41"/>
    <p:sldId id="555" r:id="rId42"/>
    <p:sldId id="556"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569" r:id="rId56"/>
    <p:sldId id="570" r:id="rId57"/>
    <p:sldId id="571" r:id="rId58"/>
    <p:sldId id="572" r:id="rId59"/>
    <p:sldId id="573" r:id="rId60"/>
    <p:sldId id="574" r:id="rId61"/>
    <p:sldId id="285" r:id="rId62"/>
    <p:sldId id="286" r:id="rId63"/>
    <p:sldId id="287" r:id="rId64"/>
    <p:sldId id="288" r:id="rId65"/>
    <p:sldId id="289" r:id="rId66"/>
    <p:sldId id="290" r:id="rId67"/>
    <p:sldId id="291" r:id="rId68"/>
    <p:sldId id="277" r:id="rId69"/>
    <p:sldId id="575" r:id="rId70"/>
    <p:sldId id="657" r:id="rId71"/>
    <p:sldId id="740" r:id="rId72"/>
    <p:sldId id="768" r:id="rId73"/>
    <p:sldId id="769" r:id="rId74"/>
    <p:sldId id="777" r:id="rId75"/>
    <p:sldId id="778" r:id="rId76"/>
    <p:sldId id="770" r:id="rId77"/>
    <p:sldId id="771" r:id="rId78"/>
    <p:sldId id="776" r:id="rId79"/>
    <p:sldId id="755" r:id="rId80"/>
    <p:sldId id="478" r:id="rId81"/>
    <p:sldId id="754" r:id="rId82"/>
    <p:sldId id="545" r:id="rId83"/>
    <p:sldId id="270" r:id="rId84"/>
    <p:sldId id="27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DC473-EC7F-42D7-9C9E-F3CBA20C4055}">
          <p14:sldIdLst>
            <p14:sldId id="265"/>
            <p14:sldId id="266"/>
            <p14:sldId id="256"/>
            <p14:sldId id="259"/>
            <p14:sldId id="267"/>
            <p14:sldId id="272"/>
            <p14:sldId id="257"/>
            <p14:sldId id="273"/>
            <p14:sldId id="260"/>
            <p14:sldId id="274"/>
            <p14:sldId id="275"/>
            <p14:sldId id="262"/>
            <p14:sldId id="269"/>
            <p14:sldId id="263"/>
            <p14:sldId id="268"/>
            <p14:sldId id="278"/>
            <p14:sldId id="279"/>
            <p14:sldId id="258"/>
            <p14:sldId id="280"/>
            <p14:sldId id="281"/>
            <p14:sldId id="261"/>
            <p14:sldId id="282"/>
            <p14:sldId id="283"/>
            <p14:sldId id="264"/>
            <p14:sldId id="284"/>
            <p14:sldId id="276"/>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285"/>
            <p14:sldId id="286"/>
            <p14:sldId id="287"/>
            <p14:sldId id="288"/>
            <p14:sldId id="289"/>
            <p14:sldId id="290"/>
            <p14:sldId id="291"/>
            <p14:sldId id="277"/>
            <p14:sldId id="575"/>
            <p14:sldId id="657"/>
            <p14:sldId id="740"/>
            <p14:sldId id="768"/>
            <p14:sldId id="769"/>
            <p14:sldId id="777"/>
            <p14:sldId id="778"/>
            <p14:sldId id="770"/>
            <p14:sldId id="771"/>
            <p14:sldId id="776"/>
            <p14:sldId id="755"/>
            <p14:sldId id="478"/>
            <p14:sldId id="754"/>
            <p14:sldId id="545"/>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3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C856E-66F7-4830-A978-03022855AF38}" type="datetimeFigureOut">
              <a:rPr lang="en-US" smtClean="0"/>
              <a:t>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3D0AE-2B92-48BC-958D-701E94EDF9A5}" type="slidenum">
              <a:rPr lang="en-US" smtClean="0"/>
              <a:t>‹#›</a:t>
            </a:fld>
            <a:endParaRPr lang="en-US"/>
          </a:p>
        </p:txBody>
      </p:sp>
    </p:spTree>
    <p:extLst>
      <p:ext uri="{BB962C8B-B14F-4D97-AF65-F5344CB8AC3E}">
        <p14:creationId xmlns:p14="http://schemas.microsoft.com/office/powerpoint/2010/main" val="69824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atimes.com/california/story/2020-04-16/coronavirus-deaf-hearing-hospitals-interpreters"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newyorker.com/news/our-columnists/who-is-worthy-deaf-blind-people-fear-that-doctors-wont-save-them-from-the-coronavirus" TargetMode="External"/><Relationship Id="rId5" Type="http://schemas.openxmlformats.org/officeDocument/2006/relationships/hyperlink" Target="https://www.npr.org/2020/04/29/847925057/new-coronavirus-safety-measures-pose-challenges-for-the-deaf-and-hard-of-hearing" TargetMode="External"/><Relationship Id="rId4" Type="http://schemas.openxmlformats.org/officeDocument/2006/relationships/hyperlink" Target="https://www.nbcnews.com/think/opinion/keeping-people-safe-covid-19-limits-deaf-people-s-access-ncna120737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68cdbd59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968cdbd59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732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41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59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Hospitals and designated clinics set up to manage COVID-19+ patients have restrictions reducing the ability for DHH patients to communicate (e.g., face masks), often with no proposed solutions. These safety procedures designed to protect patients and health-care workers may interfere with accessible and effective communication, as required by the Americans with Disabilities Act. What we have seen is the widespread breakdown in communication across society. Even a simple trip to the store is now difficult for an individual such as myself due to masking. Masking is a critical tool to help reduce people’s risk for COVID-19 but we need to also decide how we can mitigate many of these added on issues. So, I want to talk briefly about a few of these strategies. Rather than dwell on the challenges, we can look at them as opportunities to greatly disrupt how we have largely done to communicate with these patients. </a:t>
            </a:r>
            <a:endParaRPr lang="en-US" dirty="0"/>
          </a:p>
          <a:p>
            <a:endParaRPr lang="en-US" dirty="0"/>
          </a:p>
          <a:p>
            <a:r>
              <a:rPr lang="en-US" dirty="0"/>
              <a:t>LA Times link- </a:t>
            </a:r>
            <a:r>
              <a:rPr lang="en-US" sz="1200" b="0" i="0" kern="1200" dirty="0">
                <a:solidFill>
                  <a:schemeClr val="tx1"/>
                </a:solidFill>
                <a:effectLst/>
                <a:latin typeface="+mn-lt"/>
                <a:ea typeface="+mn-ea"/>
                <a:cs typeface="+mn-cs"/>
                <a:hlinkClick r:id="rId3"/>
              </a:rPr>
              <a:t>https://www.latimes.com/california/story/2020-04-16/coronavirus-deaf-hearing-hospitals-interpreters</a:t>
            </a:r>
          </a:p>
          <a:p>
            <a:endParaRPr lang="en-US" dirty="0">
              <a:cs typeface="Calibri"/>
            </a:endParaRPr>
          </a:p>
          <a:p>
            <a:r>
              <a:rPr lang="en-US" dirty="0">
                <a:cs typeface="Calibri"/>
              </a:rPr>
              <a:t>NBC: </a:t>
            </a:r>
            <a:r>
              <a:rPr lang="en-US" dirty="0">
                <a:hlinkClick r:id="rId4"/>
              </a:rPr>
              <a:t>https://www.nbcnews.com/think/opinion/keeping-people-safe-covid-19-limits-deaf-people-s-access-ncna1207371</a:t>
            </a:r>
            <a:endParaRPr lang="en-US" dirty="0">
              <a:cs typeface="Calibri"/>
            </a:endParaRPr>
          </a:p>
          <a:p>
            <a:endParaRPr lang="en-US" dirty="0">
              <a:cs typeface="Calibri"/>
            </a:endParaRPr>
          </a:p>
          <a:p>
            <a:r>
              <a:rPr lang="en-US" dirty="0">
                <a:cs typeface="Calibri"/>
              </a:rPr>
              <a:t>NPR: </a:t>
            </a:r>
            <a:r>
              <a:rPr lang="en-US" dirty="0">
                <a:hlinkClick r:id="rId5"/>
              </a:rPr>
              <a:t>https://www.npr.org/2020/04/29/847925057/new-coronavirus-safety-measures-pose-challenges-for-the-deaf-and-hard-of-hearing</a:t>
            </a:r>
          </a:p>
          <a:p>
            <a:endParaRPr lang="en-US" dirty="0"/>
          </a:p>
          <a:p>
            <a:r>
              <a:rPr lang="en-US" dirty="0"/>
              <a:t>New Yorker: </a:t>
            </a:r>
            <a:r>
              <a:rPr lang="en-US" dirty="0">
                <a:hlinkClick r:id="rId6"/>
              </a:rPr>
              <a:t>https://www.newyorker.com/news/our-columnists/who-is-worthy-deaf-blind-people-fear-that-doctors-wont-save-them-from-the-coronavirus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40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for accessible zoom or virtual meetings/calls- https://</a:t>
            </a:r>
            <a:r>
              <a:rPr lang="en-US" dirty="0" err="1"/>
              <a:t>www.deafhhtech.org</a:t>
            </a:r>
            <a:r>
              <a:rPr lang="en-US" dirty="0"/>
              <a:t>/</a:t>
            </a:r>
            <a:r>
              <a:rPr lang="en-US" dirty="0" err="1"/>
              <a:t>rerc</a:t>
            </a:r>
            <a:r>
              <a:rPr lang="en-US" dirty="0"/>
              <a:t>/accessible-virtual-meeting-tips/</a:t>
            </a:r>
          </a:p>
          <a:p>
            <a:r>
              <a:rPr lang="en-US" dirty="0"/>
              <a:t>Virtual care appointments offers one way to avoid the masking situation. Yet, if not done right, can be another barrier. For example, Deaf signers require interpreters to be present for most appointments, unless the provider signs. If a video visit is set up, it is important to see if a 3 way video visit can be arranged. This would allow the simultaneous addition of interpreters in this visit. If this is not done, this will default to a telephone visit with a video relay service operator. This will lose the opportunity for the provider to see the patient which is extremely helpful to see how the patient is doing and also for rapport building. Also, video relay service operators or interpreters are not trained for medical environments. Many large platforms such as </a:t>
            </a:r>
            <a:r>
              <a:rPr lang="en-US" dirty="0" err="1"/>
              <a:t>AmWell</a:t>
            </a:r>
            <a:r>
              <a:rPr lang="en-US" dirty="0"/>
              <a:t> and Virtual Health do allow for 3 way video visits. These are often used for medical student education too. Explore this and use them.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03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455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a:t>
            </a:r>
          </a:p>
          <a:p>
            <a:r>
              <a:rPr lang="en-US" dirty="0"/>
              <a:t>TRS- dial 711; </a:t>
            </a:r>
            <a:r>
              <a:rPr lang="en-US" sz="1200" b="0" i="0" u="none" strike="noStrike" kern="1200" dirty="0" err="1">
                <a:solidFill>
                  <a:schemeClr val="tx1"/>
                </a:solidFill>
                <a:effectLst/>
                <a:latin typeface="+mn-lt"/>
                <a:ea typeface="+mn-ea"/>
                <a:cs typeface="+mn-cs"/>
              </a:rPr>
              <a:t>CapTel</a:t>
            </a:r>
            <a:r>
              <a:rPr lang="en-US" sz="1200" b="0" i="0" u="none" strike="noStrike" kern="1200" dirty="0">
                <a:solidFill>
                  <a:schemeClr val="tx1"/>
                </a:solidFill>
                <a:effectLst/>
                <a:latin typeface="+mn-lt"/>
                <a:ea typeface="+mn-ea"/>
                <a:cs typeface="+mn-cs"/>
              </a:rPr>
              <a:t>- dial voice number is: 1-877-243-2823; </a:t>
            </a:r>
            <a:r>
              <a:rPr lang="en-US" dirty="0"/>
              <a:t>VRS- dial patient’s phone number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5451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Additionally, the need for clear masks is exploding. There are fortunately two FDA approved mask suppliers- Safe </a:t>
            </a:r>
            <a:r>
              <a:rPr lang="en-US" dirty="0" err="1"/>
              <a:t>N’Clear</a:t>
            </a:r>
            <a:r>
              <a:rPr lang="en-US" dirty="0"/>
              <a:t> and </a:t>
            </a:r>
            <a:r>
              <a:rPr lang="en-US" dirty="0" err="1"/>
              <a:t>ClearMask</a:t>
            </a:r>
            <a:r>
              <a:rPr lang="en-US" dirty="0"/>
              <a:t>. Both provide a clear viewing of the lips which can be helpful for reading lips or expressions. These masks are also useful for children and for others with communication difficulties.  Keep in mind that for highly aerosolized situations, we can’t use these, we need to consider the use of a powered, air-purifying respirator.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36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for in person care, another useful tool that we set up here at Michigan Medicine is the use of a </a:t>
            </a:r>
            <a:r>
              <a:rPr lang="en-US" dirty="0" err="1"/>
              <a:t>Ipad</a:t>
            </a:r>
            <a:r>
              <a:rPr lang="en-US" dirty="0"/>
              <a:t> mounted on mobile pole units. These units were used to provide remote interpreting for our patients. Our staff interpreters were able to call in this way while conserving our precious personal protective equipment early on. Our staff interpreters are now available to come in person since there are more availability to PPE and there are certain situations in which an </a:t>
            </a:r>
            <a:r>
              <a:rPr lang="en-US" dirty="0" err="1"/>
              <a:t>interperter</a:t>
            </a:r>
            <a:r>
              <a:rPr lang="en-US" dirty="0"/>
              <a:t> needs to be present (e.g. deaf-blind). Additionally, there are a number of other ways that can help. For example, there are writing tablets or communication boards. These are also called boogie boards and I do feel strongly they are needed at each inpatient unit. Lastly, I don’t want to discount the impact of properly placed signage showing that the patient is DHH. This has been shown to change the provider’s behavior and approach.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65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68cdbd59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68cdbd59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fake patient to show where we can help us know if patients are DHH or have specific communication needs. The first box with the name of the patient, has a FYI box that can be a good spot for key info on how the patient prefers to communicate. The second box is useful for those who have language other than English, such as sign language users. Third, it is important to identify those in the problem list if they have a hearing loss. We will also be developing a needs box soon that will have disability related information that will be user friendly and more visible.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414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screening/prompts to identify at risk individuals- communication intakes in hospitals. We did this as part of a research project and while the intent was to improve screening rates to audiology to address unaddressed hearing loss. What we found is that a simple tool to improve screening also improved provider awareness that people had trouble hearing and also improved the charting of hearing loss in medical records. Electronic alerts, if used appropriately, can help rather than overwhelm our providers.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210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Remember the patient through their life experiences are often the experts! Ask them and learn!</a:t>
            </a:r>
            <a:r>
              <a:rPr lang="en-US" dirty="0">
                <a:effectLst/>
              </a:rPr>
              <a:t> </a:t>
            </a:r>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6F7DDA-C1BC-F741-9DC0-07EBA16FF54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4957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sticking with me over the hour and I am happy to answer any questions you may have. </a:t>
            </a:r>
            <a:r>
              <a:rPr lang="en-US" sz="1200" kern="1200">
                <a:solidFill>
                  <a:schemeClr val="tx1"/>
                </a:solidFill>
                <a:effectLst/>
                <a:latin typeface="+mn-lt"/>
                <a:ea typeface="+mn-ea"/>
                <a:cs typeface="+mn-cs"/>
              </a:rPr>
              <a:t>Also, feel free to reach out to me for additional info too.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EDF4F4-FC1E-A74B-968A-011BFECFE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84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968cdbd594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968cdbd59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68cdbd59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68cdbd59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68cdbd594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68cdbd59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68cdbd594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68cdbd59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Children and adults </a:t>
            </a:r>
            <a:endParaRPr/>
          </a:p>
          <a:p>
            <a:pPr marL="0" lvl="0" indent="0" algn="l" rtl="0">
              <a:spcBef>
                <a:spcPts val="0"/>
              </a:spcBef>
              <a:spcAft>
                <a:spcPts val="0"/>
              </a:spcAft>
              <a:buNone/>
            </a:pPr>
            <a:r>
              <a:rPr lang="en"/>
              <a:t>Evaluations and training via telehealth</a:t>
            </a:r>
            <a:endParaRPr/>
          </a:p>
          <a:p>
            <a:pPr marL="0" lvl="0" indent="0" algn="l" rtl="0">
              <a:spcBef>
                <a:spcPts val="0"/>
              </a:spcBef>
              <a:spcAft>
                <a:spcPts val="0"/>
              </a:spcAft>
              <a:buNone/>
            </a:pPr>
            <a:r>
              <a:rPr lang="en"/>
              <a:t>When lending out devices to parents and providers, we’ve created accessible PDF demonstration guides and videos that demonstrate how to use the device. We also schedule a follow-up zoom meeting to provide any technical assistance related to using the device. In this way we are providing synchronous and asynchronous support to families and providers. </a:t>
            </a:r>
            <a:endParaRPr/>
          </a:p>
          <a:p>
            <a:pPr marL="0" lvl="0" indent="0" algn="l" rtl="0">
              <a:spcBef>
                <a:spcPts val="0"/>
              </a:spcBef>
              <a:spcAft>
                <a:spcPts val="0"/>
              </a:spcAft>
              <a:buNone/>
            </a:pPr>
            <a:r>
              <a:rPr lang="en"/>
              <a:t>We’ve started conducting AAC evaluations remotely. We send pre-programmed device(s) ahead of time and also send an iPad and tripod. Prior to the evaluation we schedule a video conference meeting to demonstrate how to use the device and set up the iPad and tripod for recording the zoom session. During the zoom session the caregiver is coached to implement the activities and use the device(s) with the child or individual. We implement the same system when trialling the Augmentative and Alternative Communication device during the trial period. We have also started offering a hybrid approach where we conduct the interview remotely and then we bring the child or individual in to meet with the clinician for the actual AAC evaluation. During this time, to minimize the number of people in the room, all other team members (trainees, AT specialist, OT) zoom in and we use bug-in-the ear technology to communicate with the SLP who is conducting the evaluation. We record the session and use the chat box to make observations that help us when writing the report and providing feedback to the family.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968cdbd594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968cdbd59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68cdbd594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68cdbd594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68cdbd594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68cdbd594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Intersectionality between children with disabilities and socioeconomic status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16" name="Rectangle 15"/>
          <p:cNvSpPr/>
          <p:nvPr userDrawn="1"/>
        </p:nvSpPr>
        <p:spPr>
          <a:xfrm>
            <a:off x="168443" y="5951625"/>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a:extLst>
              <a:ext uri="{FF2B5EF4-FFF2-40B4-BE49-F238E27FC236}">
                <a16:creationId xmlns:a16="http://schemas.microsoft.com/office/drawing/2014/main" id="{134D0EED-109D-C04F-8385-AA0DCCE5D2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372" y="4"/>
            <a:ext cx="3830987" cy="3518704"/>
          </a:xfrm>
          <a:prstGeom prst="rect">
            <a:avLst/>
          </a:prstGeom>
        </p:spPr>
      </p:pic>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3955" y="448720"/>
            <a:ext cx="5791688" cy="5502905"/>
          </a:xfrm>
          <a:prstGeom prst="rect">
            <a:avLst/>
          </a:prstGeom>
          <a:solidFill>
            <a:schemeClr val="bg1">
              <a:alpha val="48000"/>
            </a:schemeClr>
          </a:solidFill>
        </p:spPr>
      </p:pic>
    </p:spTree>
    <p:extLst>
      <p:ext uri="{BB962C8B-B14F-4D97-AF65-F5344CB8AC3E}">
        <p14:creationId xmlns:p14="http://schemas.microsoft.com/office/powerpoint/2010/main" val="389647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grpSp>
        <p:nvGrpSpPr>
          <p:cNvPr id="16" name="Group 15"/>
          <p:cNvGrpSpPr/>
          <p:nvPr userDrawn="1"/>
        </p:nvGrpSpPr>
        <p:grpSpPr>
          <a:xfrm>
            <a:off x="781527" y="1566867"/>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530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sp>
        <p:nvSpPr>
          <p:cNvPr id="2" name="Title 1"/>
          <p:cNvSpPr>
            <a:spLocks noGrp="1"/>
          </p:cNvSpPr>
          <p:nvPr>
            <p:ph type="title"/>
          </p:nvPr>
        </p:nvSpPr>
        <p:spPr>
          <a:xfrm>
            <a:off x="3873913" y="2507842"/>
            <a:ext cx="10515600" cy="1325563"/>
          </a:xfrm>
          <a:prstGeom prst="rect">
            <a:avLst/>
          </a:prstGeom>
        </p:spPr>
        <p:txBody>
          <a:bodyPr/>
          <a:lstStyle>
            <a:lvl1pPr>
              <a:defRPr>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2819882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3" y="2352675"/>
            <a:ext cx="7754255"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177744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1"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3"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333740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224790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2" y="2971804"/>
            <a:ext cx="11555413" cy="28289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71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63926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80730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ECB356-C38C-454E-A7D9-2B86ABFF060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5F155F6-3D62-48D7-9034-8D7BD0AEC6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A1010A-A853-43C4-9031-B7E31B2FEAB2}"/>
              </a:ext>
            </a:extLst>
          </p:cNvPr>
          <p:cNvSpPr>
            <a:spLocks noGrp="1"/>
          </p:cNvSpPr>
          <p:nvPr>
            <p:ph type="sldNum" sz="quarter" idx="12"/>
          </p:nvPr>
        </p:nvSpPr>
        <p:spPr/>
        <p:txBody>
          <a:bodyPr/>
          <a:lstStyle>
            <a:lvl1pPr>
              <a:defRPr/>
            </a:lvl1pPr>
          </a:lstStyle>
          <a:p>
            <a:fld id="{2A09B2D0-8FBF-4A74-80F4-3B8577187780}" type="slidenum">
              <a:rPr lang="en-US" altLang="en-US"/>
              <a:pPr/>
              <a:t>‹#›</a:t>
            </a:fld>
            <a:endParaRPr lang="en-US" altLang="en-US"/>
          </a:p>
        </p:txBody>
      </p:sp>
    </p:spTree>
    <p:extLst>
      <p:ext uri="{BB962C8B-B14F-4D97-AF65-F5344CB8AC3E}">
        <p14:creationId xmlns:p14="http://schemas.microsoft.com/office/powerpoint/2010/main" val="3888391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865FF-67D8-446A-B70F-149CAA7928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1B6116B-1F7D-4660-81EA-F9B658B7BE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B3FE36-D8EF-4575-B659-3AA9F80B4FBC}"/>
              </a:ext>
            </a:extLst>
          </p:cNvPr>
          <p:cNvSpPr>
            <a:spLocks noGrp="1"/>
          </p:cNvSpPr>
          <p:nvPr>
            <p:ph type="sldNum" sz="quarter" idx="12"/>
          </p:nvPr>
        </p:nvSpPr>
        <p:spPr/>
        <p:txBody>
          <a:bodyPr/>
          <a:lstStyle>
            <a:lvl1pPr>
              <a:defRPr/>
            </a:lvl1pPr>
          </a:lstStyle>
          <a:p>
            <a:fld id="{9FA21A1C-357E-4F83-B4E7-3AE172659AE2}" type="slidenum">
              <a:rPr lang="en-US" altLang="en-US"/>
              <a:pPr/>
              <a:t>‹#›</a:t>
            </a:fld>
            <a:endParaRPr lang="en-US" altLang="en-US"/>
          </a:p>
        </p:txBody>
      </p:sp>
    </p:spTree>
    <p:extLst>
      <p:ext uri="{BB962C8B-B14F-4D97-AF65-F5344CB8AC3E}">
        <p14:creationId xmlns:p14="http://schemas.microsoft.com/office/powerpoint/2010/main" val="131308005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BF2D2A-5826-432D-AA98-646459F312DC}"/>
              </a:ext>
            </a:extLst>
          </p:cNvPr>
          <p:cNvSpPr>
            <a:spLocks noGrp="1"/>
          </p:cNvSpPr>
          <p:nvPr>
            <p:ph type="dt" sz="half" idx="10"/>
          </p:nvPr>
        </p:nvSpPr>
        <p:spPr/>
        <p:txBody>
          <a:bodyPr/>
          <a:lstStyle>
            <a:lvl1pPr>
              <a:defRPr/>
            </a:lvl1pPr>
          </a:lstStyle>
          <a:p>
            <a:pPr>
              <a:defRPr/>
            </a:pPr>
            <a:fld id="{313081D1-28ED-4456-83C4-987585D556AA}" type="datetimeFigureOut">
              <a:rPr lang="en-US"/>
              <a:pPr>
                <a:defRPr/>
              </a:pPr>
              <a:t>2/4/21</a:t>
            </a:fld>
            <a:endParaRPr lang="en-US"/>
          </a:p>
        </p:txBody>
      </p:sp>
      <p:sp>
        <p:nvSpPr>
          <p:cNvPr id="5" name="Footer Placeholder 4">
            <a:extLst>
              <a:ext uri="{FF2B5EF4-FFF2-40B4-BE49-F238E27FC236}">
                <a16:creationId xmlns:a16="http://schemas.microsoft.com/office/drawing/2014/main" id="{AC1E35D3-6A40-4E51-88B3-9D024C8711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BB124-777A-4927-B89C-5785AC8C3070}"/>
              </a:ext>
            </a:extLst>
          </p:cNvPr>
          <p:cNvSpPr>
            <a:spLocks noGrp="1"/>
          </p:cNvSpPr>
          <p:nvPr>
            <p:ph type="sldNum" sz="quarter" idx="12"/>
          </p:nvPr>
        </p:nvSpPr>
        <p:spPr/>
        <p:txBody>
          <a:bodyPr/>
          <a:lstStyle>
            <a:lvl1pPr>
              <a:defRPr/>
            </a:lvl1pPr>
          </a:lstStyle>
          <a:p>
            <a:fld id="{E5EDB6E4-3C3F-4481-9B3E-C394BEA8CE3A}" type="slidenum">
              <a:rPr lang="en-US" altLang="en-US"/>
              <a:pPr/>
              <a:t>‹#›</a:t>
            </a:fld>
            <a:endParaRPr lang="en-US" altLang="en-US"/>
          </a:p>
        </p:txBody>
      </p:sp>
    </p:spTree>
    <p:extLst>
      <p:ext uri="{BB962C8B-B14F-4D97-AF65-F5344CB8AC3E}">
        <p14:creationId xmlns:p14="http://schemas.microsoft.com/office/powerpoint/2010/main" val="37426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16" name="Rectangle 15"/>
          <p:cNvSpPr/>
          <p:nvPr userDrawn="1"/>
        </p:nvSpPr>
        <p:spPr>
          <a:xfrm>
            <a:off x="168443" y="5951625"/>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a:extLst>
              <a:ext uri="{FF2B5EF4-FFF2-40B4-BE49-F238E27FC236}">
                <a16:creationId xmlns:a16="http://schemas.microsoft.com/office/drawing/2014/main" id="{134D0EED-109D-C04F-8385-AA0DCCE5D2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957" y="1041879"/>
            <a:ext cx="3830987" cy="3518704"/>
          </a:xfrm>
          <a:prstGeom prst="rect">
            <a:avLst/>
          </a:prstGeom>
        </p:spPr>
      </p:pic>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3955" y="448720"/>
            <a:ext cx="5791688" cy="5502905"/>
          </a:xfrm>
          <a:prstGeom prst="rect">
            <a:avLst/>
          </a:prstGeom>
        </p:spPr>
      </p:pic>
    </p:spTree>
    <p:extLst>
      <p:ext uri="{BB962C8B-B14F-4D97-AF65-F5344CB8AC3E}">
        <p14:creationId xmlns:p14="http://schemas.microsoft.com/office/powerpoint/2010/main" val="764549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CFEA58-07F2-454D-8302-A54F61C3A63C}"/>
              </a:ext>
            </a:extLst>
          </p:cNvPr>
          <p:cNvSpPr>
            <a:spLocks noGrp="1"/>
          </p:cNvSpPr>
          <p:nvPr>
            <p:ph type="dt" sz="half" idx="10"/>
          </p:nvPr>
        </p:nvSpPr>
        <p:spPr/>
        <p:txBody>
          <a:bodyPr/>
          <a:lstStyle>
            <a:lvl1pPr>
              <a:defRPr/>
            </a:lvl1pPr>
          </a:lstStyle>
          <a:p>
            <a:pPr>
              <a:defRPr/>
            </a:pPr>
            <a:fld id="{71ABA9F6-37C3-4AD6-9446-7BE226384109}" type="datetimeFigureOut">
              <a:rPr lang="en-US"/>
              <a:pPr>
                <a:defRPr/>
              </a:pPr>
              <a:t>2/4/21</a:t>
            </a:fld>
            <a:endParaRPr lang="en-US"/>
          </a:p>
        </p:txBody>
      </p:sp>
      <p:sp>
        <p:nvSpPr>
          <p:cNvPr id="6" name="Footer Placeholder 5">
            <a:extLst>
              <a:ext uri="{FF2B5EF4-FFF2-40B4-BE49-F238E27FC236}">
                <a16:creationId xmlns:a16="http://schemas.microsoft.com/office/drawing/2014/main" id="{713A7FB0-03BF-4EAF-B6B4-90FA1E6665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5F67D42-E25E-438C-93D3-A86CA2BC10FB}"/>
              </a:ext>
            </a:extLst>
          </p:cNvPr>
          <p:cNvSpPr>
            <a:spLocks noGrp="1"/>
          </p:cNvSpPr>
          <p:nvPr>
            <p:ph type="sldNum" sz="quarter" idx="12"/>
          </p:nvPr>
        </p:nvSpPr>
        <p:spPr/>
        <p:txBody>
          <a:bodyPr/>
          <a:lstStyle>
            <a:lvl1pPr>
              <a:defRPr/>
            </a:lvl1pPr>
          </a:lstStyle>
          <a:p>
            <a:fld id="{A66A52CB-E136-4A09-A3CD-F2E08077E53C}" type="slidenum">
              <a:rPr lang="en-US" altLang="en-US"/>
              <a:pPr/>
              <a:t>‹#›</a:t>
            </a:fld>
            <a:endParaRPr lang="en-US" altLang="en-US"/>
          </a:p>
        </p:txBody>
      </p:sp>
    </p:spTree>
    <p:extLst>
      <p:ext uri="{BB962C8B-B14F-4D97-AF65-F5344CB8AC3E}">
        <p14:creationId xmlns:p14="http://schemas.microsoft.com/office/powerpoint/2010/main" val="426396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12E9F-31CF-46EE-A282-C7AB7130A5EF}"/>
              </a:ext>
            </a:extLst>
          </p:cNvPr>
          <p:cNvSpPr>
            <a:spLocks noGrp="1"/>
          </p:cNvSpPr>
          <p:nvPr>
            <p:ph type="dt" sz="half" idx="10"/>
          </p:nvPr>
        </p:nvSpPr>
        <p:spPr/>
        <p:txBody>
          <a:bodyPr/>
          <a:lstStyle>
            <a:lvl1pPr>
              <a:defRPr/>
            </a:lvl1pPr>
          </a:lstStyle>
          <a:p>
            <a:pPr>
              <a:defRPr/>
            </a:pPr>
            <a:fld id="{A9296348-4AEE-430E-9A29-C6AED6CAD64A}" type="datetimeFigureOut">
              <a:rPr lang="en-US"/>
              <a:pPr>
                <a:defRPr/>
              </a:pPr>
              <a:t>2/4/21</a:t>
            </a:fld>
            <a:endParaRPr lang="en-US"/>
          </a:p>
        </p:txBody>
      </p:sp>
      <p:sp>
        <p:nvSpPr>
          <p:cNvPr id="8" name="Footer Placeholder 7">
            <a:extLst>
              <a:ext uri="{FF2B5EF4-FFF2-40B4-BE49-F238E27FC236}">
                <a16:creationId xmlns:a16="http://schemas.microsoft.com/office/drawing/2014/main" id="{5745B2FF-677B-4C2D-BF4A-9FBEA9C0E7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C649AAB-D5D6-4FF5-9020-D77E25D501B4}"/>
              </a:ext>
            </a:extLst>
          </p:cNvPr>
          <p:cNvSpPr>
            <a:spLocks noGrp="1"/>
          </p:cNvSpPr>
          <p:nvPr>
            <p:ph type="sldNum" sz="quarter" idx="12"/>
          </p:nvPr>
        </p:nvSpPr>
        <p:spPr/>
        <p:txBody>
          <a:bodyPr/>
          <a:lstStyle>
            <a:lvl1pPr>
              <a:defRPr/>
            </a:lvl1pPr>
          </a:lstStyle>
          <a:p>
            <a:fld id="{FD0BF8D3-59F5-4019-89BF-7D61D0A7ECD7}" type="slidenum">
              <a:rPr lang="en-US" altLang="en-US"/>
              <a:pPr/>
              <a:t>‹#›</a:t>
            </a:fld>
            <a:endParaRPr lang="en-US" altLang="en-US"/>
          </a:p>
        </p:txBody>
      </p:sp>
    </p:spTree>
    <p:extLst>
      <p:ext uri="{BB962C8B-B14F-4D97-AF65-F5344CB8AC3E}">
        <p14:creationId xmlns:p14="http://schemas.microsoft.com/office/powerpoint/2010/main" val="4012107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4BB38-1230-4957-920A-645BFAA137F5}"/>
              </a:ext>
            </a:extLst>
          </p:cNvPr>
          <p:cNvSpPr>
            <a:spLocks noGrp="1"/>
          </p:cNvSpPr>
          <p:nvPr>
            <p:ph type="dt" sz="half" idx="10"/>
          </p:nvPr>
        </p:nvSpPr>
        <p:spPr/>
        <p:txBody>
          <a:bodyPr/>
          <a:lstStyle>
            <a:lvl1pPr>
              <a:defRPr/>
            </a:lvl1pPr>
          </a:lstStyle>
          <a:p>
            <a:pPr>
              <a:defRPr/>
            </a:pPr>
            <a:fld id="{342FE1C6-AFDC-4EE3-B608-13814FEE4653}" type="datetimeFigureOut">
              <a:rPr lang="en-US"/>
              <a:pPr>
                <a:defRPr/>
              </a:pPr>
              <a:t>2/4/21</a:t>
            </a:fld>
            <a:endParaRPr lang="en-US"/>
          </a:p>
        </p:txBody>
      </p:sp>
      <p:sp>
        <p:nvSpPr>
          <p:cNvPr id="4" name="Footer Placeholder 3">
            <a:extLst>
              <a:ext uri="{FF2B5EF4-FFF2-40B4-BE49-F238E27FC236}">
                <a16:creationId xmlns:a16="http://schemas.microsoft.com/office/drawing/2014/main" id="{C2A22523-00ED-4AFE-9EDA-80F3F0F498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4F51AF2-DE43-4B6C-B552-170A9D2D42F5}"/>
              </a:ext>
            </a:extLst>
          </p:cNvPr>
          <p:cNvSpPr>
            <a:spLocks noGrp="1"/>
          </p:cNvSpPr>
          <p:nvPr>
            <p:ph type="sldNum" sz="quarter" idx="12"/>
          </p:nvPr>
        </p:nvSpPr>
        <p:spPr/>
        <p:txBody>
          <a:bodyPr/>
          <a:lstStyle>
            <a:lvl1pPr>
              <a:defRPr/>
            </a:lvl1pPr>
          </a:lstStyle>
          <a:p>
            <a:fld id="{8C45B0CC-892E-4482-9C0E-C7D32CBB0A4F}" type="slidenum">
              <a:rPr lang="en-US" altLang="en-US"/>
              <a:pPr/>
              <a:t>‹#›</a:t>
            </a:fld>
            <a:endParaRPr lang="en-US" altLang="en-US"/>
          </a:p>
        </p:txBody>
      </p:sp>
    </p:spTree>
    <p:extLst>
      <p:ext uri="{BB962C8B-B14F-4D97-AF65-F5344CB8AC3E}">
        <p14:creationId xmlns:p14="http://schemas.microsoft.com/office/powerpoint/2010/main" val="576851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146A4-272B-4B26-AE26-73F795FCF124}"/>
              </a:ext>
            </a:extLst>
          </p:cNvPr>
          <p:cNvSpPr>
            <a:spLocks noGrp="1"/>
          </p:cNvSpPr>
          <p:nvPr>
            <p:ph type="dt" sz="half" idx="10"/>
          </p:nvPr>
        </p:nvSpPr>
        <p:spPr/>
        <p:txBody>
          <a:bodyPr/>
          <a:lstStyle>
            <a:lvl1pPr>
              <a:defRPr/>
            </a:lvl1pPr>
          </a:lstStyle>
          <a:p>
            <a:pPr>
              <a:defRPr/>
            </a:pPr>
            <a:fld id="{ACF0206F-9B0E-4DD6-93E4-682464921450}" type="datetimeFigureOut">
              <a:rPr lang="en-US"/>
              <a:pPr>
                <a:defRPr/>
              </a:pPr>
              <a:t>2/4/21</a:t>
            </a:fld>
            <a:endParaRPr lang="en-US"/>
          </a:p>
        </p:txBody>
      </p:sp>
      <p:sp>
        <p:nvSpPr>
          <p:cNvPr id="3" name="Footer Placeholder 2">
            <a:extLst>
              <a:ext uri="{FF2B5EF4-FFF2-40B4-BE49-F238E27FC236}">
                <a16:creationId xmlns:a16="http://schemas.microsoft.com/office/drawing/2014/main" id="{09E719DA-DFDA-45B5-8BBB-E104916EA6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CEB06A5-06EA-4E37-9864-9AFE424E817E}"/>
              </a:ext>
            </a:extLst>
          </p:cNvPr>
          <p:cNvSpPr>
            <a:spLocks noGrp="1"/>
          </p:cNvSpPr>
          <p:nvPr>
            <p:ph type="sldNum" sz="quarter" idx="12"/>
          </p:nvPr>
        </p:nvSpPr>
        <p:spPr/>
        <p:txBody>
          <a:bodyPr/>
          <a:lstStyle>
            <a:lvl1pPr>
              <a:defRPr/>
            </a:lvl1pPr>
          </a:lstStyle>
          <a:p>
            <a:fld id="{9B57A606-6E4B-4DBA-B214-CCFC6819560D}" type="slidenum">
              <a:rPr lang="en-US" altLang="en-US"/>
              <a:pPr/>
              <a:t>‹#›</a:t>
            </a:fld>
            <a:endParaRPr lang="en-US" altLang="en-US"/>
          </a:p>
        </p:txBody>
      </p:sp>
    </p:spTree>
    <p:extLst>
      <p:ext uri="{BB962C8B-B14F-4D97-AF65-F5344CB8AC3E}">
        <p14:creationId xmlns:p14="http://schemas.microsoft.com/office/powerpoint/2010/main" val="3683532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FF083A8-A448-4D7D-93CC-4621A4088F2D}"/>
              </a:ext>
            </a:extLst>
          </p:cNvPr>
          <p:cNvSpPr>
            <a:spLocks noGrp="1"/>
          </p:cNvSpPr>
          <p:nvPr>
            <p:ph type="dt" sz="half" idx="10"/>
          </p:nvPr>
        </p:nvSpPr>
        <p:spPr/>
        <p:txBody>
          <a:bodyPr/>
          <a:lstStyle>
            <a:lvl1pPr>
              <a:defRPr/>
            </a:lvl1pPr>
          </a:lstStyle>
          <a:p>
            <a:pPr>
              <a:defRPr/>
            </a:pPr>
            <a:fld id="{35CCE25B-3F72-4FAE-B2DE-70A6DC76CCDA}" type="datetimeFigureOut">
              <a:rPr lang="en-US"/>
              <a:pPr>
                <a:defRPr/>
              </a:pPr>
              <a:t>2/4/21</a:t>
            </a:fld>
            <a:endParaRPr lang="en-US"/>
          </a:p>
        </p:txBody>
      </p:sp>
      <p:sp>
        <p:nvSpPr>
          <p:cNvPr id="6" name="Footer Placeholder 5">
            <a:extLst>
              <a:ext uri="{FF2B5EF4-FFF2-40B4-BE49-F238E27FC236}">
                <a16:creationId xmlns:a16="http://schemas.microsoft.com/office/drawing/2014/main" id="{18038811-5DC7-4E75-8CFF-9996A87A0F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57498F0-736E-4460-921D-2D74C2BAFBC7}"/>
              </a:ext>
            </a:extLst>
          </p:cNvPr>
          <p:cNvSpPr>
            <a:spLocks noGrp="1"/>
          </p:cNvSpPr>
          <p:nvPr>
            <p:ph type="sldNum" sz="quarter" idx="12"/>
          </p:nvPr>
        </p:nvSpPr>
        <p:spPr/>
        <p:txBody>
          <a:bodyPr/>
          <a:lstStyle>
            <a:lvl1pPr>
              <a:defRPr/>
            </a:lvl1pPr>
          </a:lstStyle>
          <a:p>
            <a:fld id="{D49BAD23-CF21-4F44-9748-DA44B1E08876}" type="slidenum">
              <a:rPr lang="en-US" altLang="en-US"/>
              <a:pPr/>
              <a:t>‹#›</a:t>
            </a:fld>
            <a:endParaRPr lang="en-US" altLang="en-US"/>
          </a:p>
        </p:txBody>
      </p:sp>
    </p:spTree>
    <p:extLst>
      <p:ext uri="{BB962C8B-B14F-4D97-AF65-F5344CB8AC3E}">
        <p14:creationId xmlns:p14="http://schemas.microsoft.com/office/powerpoint/2010/main" val="2761454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66F8824-641C-4ECD-8A2C-092367685D10}"/>
              </a:ext>
            </a:extLst>
          </p:cNvPr>
          <p:cNvSpPr>
            <a:spLocks noGrp="1"/>
          </p:cNvSpPr>
          <p:nvPr>
            <p:ph type="dt" sz="half" idx="10"/>
          </p:nvPr>
        </p:nvSpPr>
        <p:spPr/>
        <p:txBody>
          <a:bodyPr/>
          <a:lstStyle>
            <a:lvl1pPr>
              <a:defRPr/>
            </a:lvl1pPr>
          </a:lstStyle>
          <a:p>
            <a:pPr>
              <a:defRPr/>
            </a:pPr>
            <a:fld id="{B7BBD45E-052F-41E2-99D9-DA263D0B3287}" type="datetimeFigureOut">
              <a:rPr lang="en-US"/>
              <a:pPr>
                <a:defRPr/>
              </a:pPr>
              <a:t>2/4/21</a:t>
            </a:fld>
            <a:endParaRPr lang="en-US"/>
          </a:p>
        </p:txBody>
      </p:sp>
      <p:sp>
        <p:nvSpPr>
          <p:cNvPr id="6" name="Footer Placeholder 5">
            <a:extLst>
              <a:ext uri="{FF2B5EF4-FFF2-40B4-BE49-F238E27FC236}">
                <a16:creationId xmlns:a16="http://schemas.microsoft.com/office/drawing/2014/main" id="{99E7C2D4-5F2D-4CF2-98E6-6844BDB4EB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9AD441-6A20-4C14-ABDE-5BC4A310ADEC}"/>
              </a:ext>
            </a:extLst>
          </p:cNvPr>
          <p:cNvSpPr>
            <a:spLocks noGrp="1"/>
          </p:cNvSpPr>
          <p:nvPr>
            <p:ph type="sldNum" sz="quarter" idx="12"/>
          </p:nvPr>
        </p:nvSpPr>
        <p:spPr/>
        <p:txBody>
          <a:bodyPr/>
          <a:lstStyle>
            <a:lvl1pPr>
              <a:defRPr/>
            </a:lvl1pPr>
          </a:lstStyle>
          <a:p>
            <a:fld id="{6E25056F-CB56-481B-AD98-B146285BAF1C}" type="slidenum">
              <a:rPr lang="en-US" altLang="en-US"/>
              <a:pPr/>
              <a:t>‹#›</a:t>
            </a:fld>
            <a:endParaRPr lang="en-US" altLang="en-US"/>
          </a:p>
        </p:txBody>
      </p:sp>
    </p:spTree>
    <p:extLst>
      <p:ext uri="{BB962C8B-B14F-4D97-AF65-F5344CB8AC3E}">
        <p14:creationId xmlns:p14="http://schemas.microsoft.com/office/powerpoint/2010/main" val="3592248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EDD73-5B0B-487C-9110-E45FCBA719DB}"/>
              </a:ext>
            </a:extLst>
          </p:cNvPr>
          <p:cNvSpPr>
            <a:spLocks noGrp="1"/>
          </p:cNvSpPr>
          <p:nvPr>
            <p:ph type="dt" sz="half" idx="10"/>
          </p:nvPr>
        </p:nvSpPr>
        <p:spPr/>
        <p:txBody>
          <a:bodyPr/>
          <a:lstStyle>
            <a:lvl1pPr>
              <a:defRPr/>
            </a:lvl1pPr>
          </a:lstStyle>
          <a:p>
            <a:pPr>
              <a:defRPr/>
            </a:pPr>
            <a:fld id="{BA446660-ED90-48CE-8EB7-E8551F64374C}" type="datetimeFigureOut">
              <a:rPr lang="en-US"/>
              <a:pPr>
                <a:defRPr/>
              </a:pPr>
              <a:t>2/4/21</a:t>
            </a:fld>
            <a:endParaRPr lang="en-US"/>
          </a:p>
        </p:txBody>
      </p:sp>
      <p:sp>
        <p:nvSpPr>
          <p:cNvPr id="5" name="Footer Placeholder 4">
            <a:extLst>
              <a:ext uri="{FF2B5EF4-FFF2-40B4-BE49-F238E27FC236}">
                <a16:creationId xmlns:a16="http://schemas.microsoft.com/office/drawing/2014/main" id="{4F7DC6E7-E36F-4D8B-A398-A6A599FD58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97D913-61CD-4E74-9BE5-2C3D36558B7D}"/>
              </a:ext>
            </a:extLst>
          </p:cNvPr>
          <p:cNvSpPr>
            <a:spLocks noGrp="1"/>
          </p:cNvSpPr>
          <p:nvPr>
            <p:ph type="sldNum" sz="quarter" idx="12"/>
          </p:nvPr>
        </p:nvSpPr>
        <p:spPr/>
        <p:txBody>
          <a:bodyPr/>
          <a:lstStyle>
            <a:lvl1pPr>
              <a:defRPr/>
            </a:lvl1pPr>
          </a:lstStyle>
          <a:p>
            <a:fld id="{026A732B-6873-4EEA-BECC-4B604679601B}" type="slidenum">
              <a:rPr lang="en-US" altLang="en-US"/>
              <a:pPr/>
              <a:t>‹#›</a:t>
            </a:fld>
            <a:endParaRPr lang="en-US" altLang="en-US"/>
          </a:p>
        </p:txBody>
      </p:sp>
    </p:spTree>
    <p:extLst>
      <p:ext uri="{BB962C8B-B14F-4D97-AF65-F5344CB8AC3E}">
        <p14:creationId xmlns:p14="http://schemas.microsoft.com/office/powerpoint/2010/main" val="3098814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A28A-E0AD-4AFA-B863-545E28A53729}"/>
              </a:ext>
            </a:extLst>
          </p:cNvPr>
          <p:cNvSpPr>
            <a:spLocks noGrp="1"/>
          </p:cNvSpPr>
          <p:nvPr>
            <p:ph type="dt" sz="half" idx="10"/>
          </p:nvPr>
        </p:nvSpPr>
        <p:spPr/>
        <p:txBody>
          <a:bodyPr/>
          <a:lstStyle>
            <a:lvl1pPr>
              <a:defRPr/>
            </a:lvl1pPr>
          </a:lstStyle>
          <a:p>
            <a:pPr>
              <a:defRPr/>
            </a:pPr>
            <a:fld id="{A73F0ED4-FA77-4D78-B16A-1FD945248A14}" type="datetimeFigureOut">
              <a:rPr lang="en-US"/>
              <a:pPr>
                <a:defRPr/>
              </a:pPr>
              <a:t>2/4/21</a:t>
            </a:fld>
            <a:endParaRPr lang="en-US"/>
          </a:p>
        </p:txBody>
      </p:sp>
      <p:sp>
        <p:nvSpPr>
          <p:cNvPr id="5" name="Footer Placeholder 4">
            <a:extLst>
              <a:ext uri="{FF2B5EF4-FFF2-40B4-BE49-F238E27FC236}">
                <a16:creationId xmlns:a16="http://schemas.microsoft.com/office/drawing/2014/main" id="{F20DC4BE-BCDC-4035-A84D-3E19DD957B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9AF37F-929D-4444-A4EB-58E564B250C4}"/>
              </a:ext>
            </a:extLst>
          </p:cNvPr>
          <p:cNvSpPr>
            <a:spLocks noGrp="1"/>
          </p:cNvSpPr>
          <p:nvPr>
            <p:ph type="sldNum" sz="quarter" idx="12"/>
          </p:nvPr>
        </p:nvSpPr>
        <p:spPr/>
        <p:txBody>
          <a:bodyPr/>
          <a:lstStyle>
            <a:lvl1pPr>
              <a:defRPr/>
            </a:lvl1pPr>
          </a:lstStyle>
          <a:p>
            <a:fld id="{B3C93FE6-954E-4FFD-BF29-F674A9D826CA}" type="slidenum">
              <a:rPr lang="en-US" altLang="en-US"/>
              <a:pPr/>
              <a:t>‹#›</a:t>
            </a:fld>
            <a:endParaRPr lang="en-US" altLang="en-US"/>
          </a:p>
        </p:txBody>
      </p:sp>
    </p:spTree>
    <p:extLst>
      <p:ext uri="{BB962C8B-B14F-4D97-AF65-F5344CB8AC3E}">
        <p14:creationId xmlns:p14="http://schemas.microsoft.com/office/powerpoint/2010/main" val="174541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841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07190" y="1588342"/>
            <a:ext cx="994351" cy="61101"/>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5600">
                <a:solidFill>
                  <a:schemeClr val="dk2"/>
                </a:solidFill>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15" name="Google Shape;15;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6" name="Google Shape;16;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674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36" name="Rectangle 35"/>
          <p:cNvSpPr/>
          <p:nvPr userDrawn="1"/>
        </p:nvSpPr>
        <p:spPr>
          <a:xfrm>
            <a:off x="-5356" y="5010286"/>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4" name="Rectangle 33"/>
          <p:cNvSpPr/>
          <p:nvPr userDrawn="1"/>
        </p:nvSpPr>
        <p:spPr>
          <a:xfrm>
            <a:off x="2" y="1231735"/>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95812" y="5413372"/>
            <a:ext cx="986424" cy="417997"/>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170" y="5446306"/>
            <a:ext cx="1082449" cy="385063"/>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36313" y="1669153"/>
            <a:ext cx="701675" cy="371397"/>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00856" y="1667747"/>
            <a:ext cx="1065125" cy="317272"/>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3775" y="2249148"/>
            <a:ext cx="991663" cy="185739"/>
          </a:xfrm>
          <a:prstGeom prst="rect">
            <a:avLst/>
          </a:prstGeom>
        </p:spPr>
      </p:pic>
      <p:pic>
        <p:nvPicPr>
          <p:cNvPr id="15" name="Pictur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43773" y="2609517"/>
            <a:ext cx="876627" cy="429255"/>
          </a:xfrm>
          <a:prstGeom prst="rect">
            <a:avLst/>
          </a:prstGeom>
        </p:spPr>
      </p:pic>
      <p:pic>
        <p:nvPicPr>
          <p:cNvPr id="17" name="Picture 1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295813" y="2617374"/>
            <a:ext cx="756803" cy="423155"/>
          </a:xfrm>
          <a:prstGeom prst="rect">
            <a:avLst/>
          </a:prstGeom>
        </p:spPr>
      </p:pic>
      <p:pic>
        <p:nvPicPr>
          <p:cNvPr id="18" name="Picture 17"/>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34157" y="3148084"/>
            <a:ext cx="827427" cy="379416"/>
          </a:xfrm>
          <a:prstGeom prst="rect">
            <a:avLst/>
          </a:prstGeom>
        </p:spPr>
      </p:pic>
      <p:pic>
        <p:nvPicPr>
          <p:cNvPr id="19" name="Picture 18"/>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295815" y="3221907"/>
            <a:ext cx="1249671" cy="262431"/>
          </a:xfrm>
          <a:prstGeom prst="rect">
            <a:avLst/>
          </a:prstGeom>
        </p:spPr>
      </p:pic>
      <p:pic>
        <p:nvPicPr>
          <p:cNvPr id="20" name="Picture 1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34159" y="3760115"/>
            <a:ext cx="916052" cy="269736"/>
          </a:xfrm>
          <a:prstGeom prst="rect">
            <a:avLst/>
          </a:prstGeom>
        </p:spPr>
      </p:pic>
      <p:pic>
        <p:nvPicPr>
          <p:cNvPr id="23" name="Picture 2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301679" y="3553106"/>
            <a:ext cx="766855" cy="564934"/>
          </a:xfrm>
          <a:prstGeom prst="rect">
            <a:avLst/>
          </a:prstGeom>
        </p:spPr>
      </p:pic>
      <p:pic>
        <p:nvPicPr>
          <p:cNvPr id="24" name="Picture 2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34157" y="4266082"/>
            <a:ext cx="1023491" cy="403282"/>
          </a:xfrm>
          <a:prstGeom prst="rect">
            <a:avLst/>
          </a:prstGeom>
        </p:spPr>
      </p:pic>
      <p:pic>
        <p:nvPicPr>
          <p:cNvPr id="28" name="Picture 27"/>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6512" y="23081"/>
            <a:ext cx="4076717" cy="1200326"/>
          </a:xfrm>
          <a:prstGeom prst="rect">
            <a:avLst/>
          </a:prstGeom>
        </p:spPr>
      </p:pic>
      <p:sp>
        <p:nvSpPr>
          <p:cNvPr id="31" name="TextBox 30"/>
          <p:cNvSpPr txBox="1"/>
          <p:nvPr userDrawn="1"/>
        </p:nvSpPr>
        <p:spPr>
          <a:xfrm>
            <a:off x="446514" y="1223407"/>
            <a:ext cx="2993607" cy="369332"/>
          </a:xfrm>
          <a:prstGeom prst="rect">
            <a:avLst/>
          </a:prstGeom>
          <a:noFill/>
        </p:spPr>
        <p:txBody>
          <a:bodyPr wrap="square" rtlCol="0">
            <a:spAutoFit/>
          </a:bodyPr>
          <a:lstStyle/>
          <a:p>
            <a:r>
              <a:rPr lang="en-US" sz="1800" dirty="0">
                <a:solidFill>
                  <a:prstClr val="white"/>
                </a:solidFill>
                <a:latin typeface="Arial" panose="020B0604020202020204" pitchFamily="34" charset="0"/>
                <a:cs typeface="Arial" panose="020B0604020202020204" pitchFamily="34" charset="0"/>
              </a:rPr>
              <a:t>Regionals</a:t>
            </a:r>
          </a:p>
        </p:txBody>
      </p:sp>
      <p:sp>
        <p:nvSpPr>
          <p:cNvPr id="32" name="TextBox 31"/>
          <p:cNvSpPr txBox="1"/>
          <p:nvPr userDrawn="1"/>
        </p:nvSpPr>
        <p:spPr>
          <a:xfrm>
            <a:off x="456131" y="5008981"/>
            <a:ext cx="2993607" cy="369332"/>
          </a:xfrm>
          <a:prstGeom prst="rect">
            <a:avLst/>
          </a:prstGeom>
          <a:noFill/>
        </p:spPr>
        <p:txBody>
          <a:bodyPr wrap="square" rtlCol="0">
            <a:spAutoFit/>
          </a:bodyPr>
          <a:lstStyle/>
          <a:p>
            <a:r>
              <a:rPr lang="en-US" sz="1800" dirty="0">
                <a:solidFill>
                  <a:prstClr val="white"/>
                </a:solidFill>
                <a:latin typeface="Arial" panose="020B0604020202020204" pitchFamily="34" charset="0"/>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6" name="Rectangle 25"/>
          <p:cNvSpPr/>
          <p:nvPr userDrawn="1"/>
        </p:nvSpPr>
        <p:spPr>
          <a:xfrm>
            <a:off x="710151" y="1733477"/>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8" name="Rectangle 37"/>
          <p:cNvSpPr/>
          <p:nvPr userDrawn="1"/>
        </p:nvSpPr>
        <p:spPr>
          <a:xfrm>
            <a:off x="706633" y="2254820"/>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9" name="Rectangle 38"/>
          <p:cNvSpPr/>
          <p:nvPr userDrawn="1"/>
        </p:nvSpPr>
        <p:spPr>
          <a:xfrm>
            <a:off x="712045" y="2761876"/>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0" name="Rectangle 39"/>
          <p:cNvSpPr/>
          <p:nvPr userDrawn="1"/>
        </p:nvSpPr>
        <p:spPr>
          <a:xfrm>
            <a:off x="706633" y="3266659"/>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1" name="Rectangle 40"/>
          <p:cNvSpPr/>
          <p:nvPr userDrawn="1"/>
        </p:nvSpPr>
        <p:spPr>
          <a:xfrm>
            <a:off x="718108" y="3785963"/>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2" name="Rectangle 41"/>
          <p:cNvSpPr/>
          <p:nvPr userDrawn="1"/>
        </p:nvSpPr>
        <p:spPr>
          <a:xfrm>
            <a:off x="718108" y="4331481"/>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3" name="Rectangle 42"/>
          <p:cNvSpPr/>
          <p:nvPr userDrawn="1"/>
        </p:nvSpPr>
        <p:spPr>
          <a:xfrm>
            <a:off x="2581835" y="1730870"/>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4" name="Rectangle 43"/>
          <p:cNvSpPr/>
          <p:nvPr userDrawn="1"/>
        </p:nvSpPr>
        <p:spPr>
          <a:xfrm>
            <a:off x="2578317" y="2252215"/>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5" name="Rectangle 44"/>
          <p:cNvSpPr/>
          <p:nvPr userDrawn="1"/>
        </p:nvSpPr>
        <p:spPr>
          <a:xfrm>
            <a:off x="2583729" y="2759271"/>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6" name="Rectangle 45"/>
          <p:cNvSpPr/>
          <p:nvPr userDrawn="1"/>
        </p:nvSpPr>
        <p:spPr>
          <a:xfrm>
            <a:off x="2578317" y="3264054"/>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Rectangle 46"/>
          <p:cNvSpPr/>
          <p:nvPr userDrawn="1"/>
        </p:nvSpPr>
        <p:spPr>
          <a:xfrm>
            <a:off x="2589794"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8" name="Rectangle 47"/>
          <p:cNvSpPr/>
          <p:nvPr userDrawn="1"/>
        </p:nvSpPr>
        <p:spPr>
          <a:xfrm>
            <a:off x="2589794" y="4328876"/>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9" name="Rectangle 48"/>
          <p:cNvSpPr/>
          <p:nvPr userDrawn="1"/>
        </p:nvSpPr>
        <p:spPr>
          <a:xfrm>
            <a:off x="709121" y="5531614"/>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0" name="Rectangle 49"/>
          <p:cNvSpPr/>
          <p:nvPr userDrawn="1"/>
        </p:nvSpPr>
        <p:spPr>
          <a:xfrm>
            <a:off x="2569327" y="5524629"/>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TextBox 60"/>
          <p:cNvSpPr txBox="1"/>
          <p:nvPr userDrawn="1"/>
        </p:nvSpPr>
        <p:spPr>
          <a:xfrm>
            <a:off x="1436401" y="2447767"/>
            <a:ext cx="629411" cy="276999"/>
          </a:xfrm>
          <a:prstGeom prst="rect">
            <a:avLst/>
          </a:prstGeom>
          <a:noFill/>
        </p:spPr>
        <p:txBody>
          <a:bodyPr wrap="square" rtlCol="0">
            <a:spAutoFit/>
          </a:bodyPr>
          <a:lstStyle/>
          <a:p>
            <a:r>
              <a:rPr lang="en-US" sz="1200" b="1" dirty="0">
                <a:solidFill>
                  <a:prstClr val="white"/>
                </a:solidFill>
                <a:latin typeface="Arial" panose="020B0604020202020204" pitchFamily="34" charset="0"/>
                <a:cs typeface="Arial" panose="020B0604020202020204" pitchFamily="34" charset="0"/>
              </a:rPr>
              <a:t>CTRC</a:t>
            </a:r>
          </a:p>
        </p:txBody>
      </p:sp>
      <p:grpSp>
        <p:nvGrpSpPr>
          <p:cNvPr id="2" name="Group 1"/>
          <p:cNvGrpSpPr/>
          <p:nvPr userDrawn="1"/>
        </p:nvGrpSpPr>
        <p:grpSpPr>
          <a:xfrm>
            <a:off x="645524" y="1687712"/>
            <a:ext cx="2682850" cy="4071511"/>
            <a:chOff x="9792" y="1699842"/>
            <a:chExt cx="2682850"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NETRC</a:t>
              </a:r>
            </a:p>
          </p:txBody>
        </p:sp>
        <p:sp>
          <p:nvSpPr>
            <p:cNvPr id="53" name="TextBox 52"/>
            <p:cNvSpPr txBox="1"/>
            <p:nvPr userDrawn="1"/>
          </p:nvSpPr>
          <p:spPr>
            <a:xfrm>
              <a:off x="23632" y="3246176"/>
              <a:ext cx="749187"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CCHP</a:t>
              </a:r>
            </a:p>
          </p:txBody>
        </p:sp>
        <p:sp>
          <p:nvSpPr>
            <p:cNvPr id="55" name="TextBox 54"/>
            <p:cNvSpPr txBox="1"/>
            <p:nvPr userDrawn="1"/>
          </p:nvSpPr>
          <p:spPr>
            <a:xfrm>
              <a:off x="72787" y="2230181"/>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r>
                <a:rPr lang="en-US" sz="1100" b="1" dirty="0" err="1">
                  <a:solidFill>
                    <a:prstClr val="white"/>
                  </a:solidFill>
                  <a:latin typeface="Arial" panose="020B0604020202020204" pitchFamily="34" charset="0"/>
                  <a:cs typeface="Arial" panose="020B0604020202020204" pitchFamily="34" charset="0"/>
                </a:rPr>
                <a:t>TexLa</a:t>
              </a:r>
              <a:endParaRPr lang="en-US" sz="1100" b="1" dirty="0">
                <a:solidFill>
                  <a:prstClr val="white"/>
                </a:solidFill>
                <a:latin typeface="Arial" panose="020B0604020202020204" pitchFamily="34" charset="0"/>
                <a:cs typeface="Arial" panose="020B0604020202020204" pitchFamily="34" charset="0"/>
              </a:endParaRPr>
            </a:p>
          </p:txBody>
        </p:sp>
        <p:sp>
          <p:nvSpPr>
            <p:cNvPr id="57" name="TextBox 56"/>
            <p:cNvSpPr txBox="1"/>
            <p:nvPr userDrawn="1"/>
          </p:nvSpPr>
          <p:spPr>
            <a:xfrm>
              <a:off x="1860478" y="1699842"/>
              <a:ext cx="832164" cy="261610"/>
            </a:xfrm>
            <a:prstGeom prst="rect">
              <a:avLst/>
            </a:prstGeom>
            <a:noFill/>
          </p:spPr>
          <p:txBody>
            <a:bodyPr wrap="square" rtlCol="0">
              <a:spAutoFit/>
            </a:bodyPr>
            <a:lstStyle/>
            <a:p>
              <a:r>
                <a:rPr lang="en-US" sz="1100" b="1" dirty="0" err="1">
                  <a:solidFill>
                    <a:prstClr val="white"/>
                  </a:solidFill>
                  <a:latin typeface="Arial" panose="020B0604020202020204" pitchFamily="34" charset="0"/>
                  <a:cs typeface="Arial" panose="020B0604020202020204" pitchFamily="34" charset="0"/>
                </a:rPr>
                <a:t>gpTRAC</a:t>
              </a:r>
              <a:endParaRPr lang="en-US" sz="1100" b="1" dirty="0">
                <a:solidFill>
                  <a:prstClr val="white"/>
                </a:solidFill>
                <a:latin typeface="Arial" panose="020B0604020202020204" pitchFamily="34" charset="0"/>
                <a:cs typeface="Arial" panose="020B0604020202020204" pitchFamily="34" charset="0"/>
              </a:endParaRPr>
            </a:p>
          </p:txBody>
        </p:sp>
        <p:sp>
          <p:nvSpPr>
            <p:cNvPr id="58" name="TextBox 57"/>
            <p:cNvSpPr txBox="1"/>
            <p:nvPr userDrawn="1"/>
          </p:nvSpPr>
          <p:spPr>
            <a:xfrm>
              <a:off x="1952930" y="5502758"/>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SCTRC</a:t>
              </a:r>
            </a:p>
          </p:txBody>
        </p:sp>
        <p:sp>
          <p:nvSpPr>
            <p:cNvPr id="60" name="TextBox 59"/>
            <p:cNvSpPr txBox="1"/>
            <p:nvPr userDrawn="1"/>
          </p:nvSpPr>
          <p:spPr>
            <a:xfrm>
              <a:off x="1898030" y="2735216"/>
              <a:ext cx="7392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MATRC</a:t>
              </a:r>
            </a:p>
          </p:txBody>
        </p:sp>
      </p:grpSp>
      <p:sp>
        <p:nvSpPr>
          <p:cNvPr id="4" name="TextBox 3"/>
          <p:cNvSpPr txBox="1"/>
          <p:nvPr userDrawn="1"/>
        </p:nvSpPr>
        <p:spPr>
          <a:xfrm>
            <a:off x="5579870" y="207745"/>
            <a:ext cx="6451135" cy="1200329"/>
          </a:xfrm>
          <a:prstGeom prst="rect">
            <a:avLst/>
          </a:prstGeom>
          <a:noFill/>
        </p:spPr>
        <p:txBody>
          <a:bodyPr wrap="square" rtlCol="0">
            <a:spAutoFit/>
          </a:bodyPr>
          <a:lstStyle/>
          <a:p>
            <a:r>
              <a:rPr lang="en-US" sz="1200" dirty="0">
                <a:solidFill>
                  <a:prstClr val="black"/>
                </a:solidFill>
                <a:latin typeface="Arial" panose="020B0604020202020204" pitchFamily="34" charset="0"/>
                <a:ea typeface="Roboto Light" panose="02000000000000000000" pitchFamily="2" charset="0"/>
                <a:cs typeface="Arial" panose="020B0604020202020204" pitchFamily="34" charset="0"/>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5" name="Picture 4"/>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78223" y="1440981"/>
            <a:ext cx="6452781" cy="4390384"/>
          </a:xfrm>
          <a:prstGeom prst="rect">
            <a:avLst/>
          </a:prstGeom>
        </p:spPr>
      </p:pic>
    </p:spTree>
    <p:extLst>
      <p:ext uri="{BB962C8B-B14F-4D97-AF65-F5344CB8AC3E}">
        <p14:creationId xmlns:p14="http://schemas.microsoft.com/office/powerpoint/2010/main" val="181566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143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916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85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 name="Google Shape;42;p6"/>
          <p:cNvGrpSpPr/>
          <p:nvPr/>
        </p:nvGrpSpPr>
        <p:grpSpPr>
          <a:xfrm>
            <a:off x="1107190" y="1588342"/>
            <a:ext cx="994351" cy="61101"/>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6" name="Google Shape;46;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1109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3" name="Google Shape;53;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4" name="Google Shape;54;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0784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0030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 name="Google Shape;63;p9"/>
          <p:cNvGrpSpPr/>
          <p:nvPr/>
        </p:nvGrpSpPr>
        <p:grpSpPr>
          <a:xfrm>
            <a:off x="1107190" y="1588342"/>
            <a:ext cx="994351" cy="61101"/>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67" name="Google Shape;67;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9" name="Google Shape;69;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2868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82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2133"/>
              </a:spcBef>
              <a:spcAft>
                <a:spcPts val="0"/>
              </a:spcAft>
              <a:buClr>
                <a:schemeClr val="lt1"/>
              </a:buClr>
              <a:buSzPts val="1100"/>
              <a:buChar char="○"/>
              <a:defRPr>
                <a:solidFill>
                  <a:schemeClr val="lt1"/>
                </a:solidFill>
              </a:defRPr>
            </a:lvl2pPr>
            <a:lvl3pPr marL="1828754" lvl="2" indent="-397923">
              <a:spcBef>
                <a:spcPts val="2133"/>
              </a:spcBef>
              <a:spcAft>
                <a:spcPts val="0"/>
              </a:spcAft>
              <a:buClr>
                <a:schemeClr val="lt1"/>
              </a:buClr>
              <a:buSzPts val="1100"/>
              <a:buChar char="■"/>
              <a:defRPr>
                <a:solidFill>
                  <a:schemeClr val="lt1"/>
                </a:solidFill>
              </a:defRPr>
            </a:lvl3pPr>
            <a:lvl4pPr marL="2438339" lvl="3" indent="-397923">
              <a:spcBef>
                <a:spcPts val="2133"/>
              </a:spcBef>
              <a:spcAft>
                <a:spcPts val="0"/>
              </a:spcAft>
              <a:buClr>
                <a:schemeClr val="lt1"/>
              </a:buClr>
              <a:buSzPts val="1100"/>
              <a:buChar char="●"/>
              <a:defRPr>
                <a:solidFill>
                  <a:schemeClr val="lt1"/>
                </a:solidFill>
              </a:defRPr>
            </a:lvl4pPr>
            <a:lvl5pPr marL="3047924" lvl="4" indent="-397923">
              <a:spcBef>
                <a:spcPts val="2133"/>
              </a:spcBef>
              <a:spcAft>
                <a:spcPts val="0"/>
              </a:spcAft>
              <a:buClr>
                <a:schemeClr val="lt1"/>
              </a:buClr>
              <a:buSzPts val="1100"/>
              <a:buChar char="○"/>
              <a:defRPr>
                <a:solidFill>
                  <a:schemeClr val="lt1"/>
                </a:solidFill>
              </a:defRPr>
            </a:lvl5pPr>
            <a:lvl6pPr marL="3657509" lvl="5" indent="-397923">
              <a:spcBef>
                <a:spcPts val="2133"/>
              </a:spcBef>
              <a:spcAft>
                <a:spcPts val="0"/>
              </a:spcAft>
              <a:buClr>
                <a:schemeClr val="lt1"/>
              </a:buClr>
              <a:buSzPts val="1100"/>
              <a:buChar char="■"/>
              <a:defRPr>
                <a:solidFill>
                  <a:schemeClr val="lt1"/>
                </a:solidFill>
              </a:defRPr>
            </a:lvl6pPr>
            <a:lvl7pPr marL="4267093" lvl="6" indent="-397923">
              <a:spcBef>
                <a:spcPts val="2133"/>
              </a:spcBef>
              <a:spcAft>
                <a:spcPts val="0"/>
              </a:spcAft>
              <a:buClr>
                <a:schemeClr val="lt1"/>
              </a:buClr>
              <a:buSzPts val="1100"/>
              <a:buChar char="●"/>
              <a:defRPr>
                <a:solidFill>
                  <a:schemeClr val="lt1"/>
                </a:solidFill>
              </a:defRPr>
            </a:lvl7pPr>
            <a:lvl8pPr marL="4876678" lvl="7" indent="-397923">
              <a:spcBef>
                <a:spcPts val="2133"/>
              </a:spcBef>
              <a:spcAft>
                <a:spcPts val="0"/>
              </a:spcAft>
              <a:buClr>
                <a:schemeClr val="lt1"/>
              </a:buClr>
              <a:buSzPts val="1100"/>
              <a:buChar char="○"/>
              <a:defRPr>
                <a:solidFill>
                  <a:schemeClr val="lt1"/>
                </a:solidFill>
              </a:defRPr>
            </a:lvl8pPr>
            <a:lvl9pPr marL="5486263" lvl="8" indent="-397923">
              <a:spcBef>
                <a:spcPts val="2133"/>
              </a:spcBef>
              <a:spcAft>
                <a:spcPts val="2133"/>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4572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119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7" name="Rectangle 6"/>
          <p:cNvSpPr/>
          <p:nvPr userDrawn="1"/>
        </p:nvSpPr>
        <p:spPr>
          <a:xfrm>
            <a:off x="0" y="0"/>
            <a:ext cx="12288253" cy="3733967"/>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86327" y="1866987"/>
            <a:ext cx="10515600" cy="1325563"/>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886327" y="3899657"/>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Description of topic may go here.</a:t>
            </a:r>
          </a:p>
        </p:txBody>
      </p:sp>
    </p:spTree>
    <p:extLst>
      <p:ext uri="{BB962C8B-B14F-4D97-AF65-F5344CB8AC3E}">
        <p14:creationId xmlns:p14="http://schemas.microsoft.com/office/powerpoint/2010/main" val="199504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5400" spc="-38" baseline="0">
                <a:solidFill>
                  <a:schemeClr val="accent4">
                    <a:lumMod val="20000"/>
                    <a:lumOff val="8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100051" y="4455621"/>
            <a:ext cx="10058400" cy="1143000"/>
          </a:xfrm>
        </p:spPr>
        <p:txBody>
          <a:bodyPr lIns="91440" rIns="91440">
            <a:normAutofit/>
          </a:bodyPr>
          <a:lstStyle>
            <a:lvl1pPr marL="0" indent="0" algn="l">
              <a:buNone/>
              <a:defRPr sz="2400" cap="none" spc="150" baseline="0">
                <a:solidFill>
                  <a:schemeClr val="accent4">
                    <a:lumMod val="20000"/>
                    <a:lumOff val="80000"/>
                  </a:schemeClr>
                </a:solidFill>
                <a:latin typeface="Arial" panose="020B0604020202020204" pitchFamily="34" charset="0"/>
                <a:cs typeface="Arial" panose="020B0604020202020204" pitchFamily="34" charset="0"/>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sp>
        <p:nvSpPr>
          <p:cNvPr id="4" name="Date Placeholder 3"/>
          <p:cNvSpPr>
            <a:spLocks noGrp="1"/>
          </p:cNvSpPr>
          <p:nvPr>
            <p:ph type="dt" sz="half" idx="10"/>
          </p:nvPr>
        </p:nvSpPr>
        <p:spPr/>
        <p:txBody>
          <a:bodyPr/>
          <a:lstStyle/>
          <a:p>
            <a:fld id="{AAA1612C-84DF-4A25-AA97-557C958A72BD}"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16728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4500" b="1">
                <a:solidFill>
                  <a:schemeClr val="bg2">
                    <a:lumMod val="1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100">
                <a:solidFill>
                  <a:schemeClr val="tx1">
                    <a:lumMod val="65000"/>
                    <a:lumOff val="35000"/>
                  </a:schemeClr>
                </a:solidFill>
              </a:defRPr>
            </a:lvl2pPr>
            <a:lvl3pPr>
              <a:defRPr sz="1500">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AA1612C-84DF-4A25-AA97-557C958A72BD}"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269B2-BB64-4342-B197-259F92AC0365}"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5715002"/>
            <a:ext cx="1148081" cy="1086205"/>
          </a:xfrm>
          <a:prstGeom prst="rect">
            <a:avLst/>
          </a:prstGeom>
        </p:spPr>
      </p:pic>
    </p:spTree>
    <p:extLst>
      <p:ext uri="{BB962C8B-B14F-4D97-AF65-F5344CB8AC3E}">
        <p14:creationId xmlns:p14="http://schemas.microsoft.com/office/powerpoint/2010/main" val="304727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5400" b="1">
                <a:solidFill>
                  <a:schemeClr val="accent4">
                    <a:lumMod val="20000"/>
                    <a:lumOff val="80000"/>
                  </a:schemeClr>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150" baseline="0">
                <a:solidFill>
                  <a:schemeClr val="accent4">
                    <a:lumMod val="20000"/>
                    <a:lumOff val="80000"/>
                  </a:schemeClr>
                </a:solidFill>
                <a:latin typeface="Arial" panose="020B0604020202020204" pitchFamily="34" charset="0"/>
                <a:cs typeface="Arial" panose="020B0604020202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AAA1612C-84DF-4A25-AA97-557C958A72BD}"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21508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noAutofit/>
          </a:bodyPr>
          <a:lstStyle>
            <a:lvl1pPr algn="ctr">
              <a:defRPr sz="45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a:defRPr>
                <a:latin typeface="Century Gothic" panose="020B0502020202020204" pitchFamily="34" charset="0"/>
              </a:defRPr>
            </a:lvl1pPr>
            <a:lvl2pPr marL="339725" indent="-339725">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AA1612C-84DF-4A25-AA97-557C958A72BD}" type="datetimeFigureOut">
              <a:rPr lang="en-US" smtClean="0"/>
              <a:t>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313373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noAutofit/>
          </a:bodyPr>
          <a:lstStyle>
            <a:lvl1pPr algn="ctr">
              <a:defRPr sz="45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A1612C-84DF-4A25-AA97-557C958A72BD}" type="datetimeFigureOut">
              <a:rPr lang="en-US" smtClean="0"/>
              <a:t>2/4/21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28166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500"/>
            </a:lvl1pPr>
          </a:lstStyle>
          <a:p>
            <a:r>
              <a:rPr lang="en-US" dirty="0"/>
              <a:t>Click to edit Master title style</a:t>
            </a:r>
          </a:p>
        </p:txBody>
      </p:sp>
      <p:sp>
        <p:nvSpPr>
          <p:cNvPr id="3" name="Date Placeholder 2"/>
          <p:cNvSpPr>
            <a:spLocks noGrp="1"/>
          </p:cNvSpPr>
          <p:nvPr>
            <p:ph type="dt" sz="half" idx="10"/>
          </p:nvPr>
        </p:nvSpPr>
        <p:spPr/>
        <p:txBody>
          <a:bodyPr/>
          <a:lstStyle/>
          <a:p>
            <a:fld id="{AAA1612C-84DF-4A25-AA97-557C958A72BD}" type="datetimeFigureOut">
              <a:rPr lang="en-US" smtClean="0"/>
              <a:t>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423830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AA1612C-84DF-4A25-AA97-557C958A72BD}" type="datetimeFigureOut">
              <a:rPr lang="en-US" smtClean="0"/>
              <a:t>2/4/21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1094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AAA1612C-84DF-4A25-AA97-557C958A72BD}" type="datetimeFigureOut">
              <a:rPr lang="en-US" smtClean="0"/>
              <a:t>2/4/21</a:t>
            </a:fld>
            <a:endParaRPr lang="en-US" dirty="0"/>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91269B2-BB64-4342-B197-259F92AC0365}" type="slidenum">
              <a:rPr lang="en-US" smtClean="0"/>
              <a:t>‹#›</a:t>
            </a:fld>
            <a:endParaRPr lang="en-US" dirty="0"/>
          </a:p>
        </p:txBody>
      </p:sp>
    </p:spTree>
    <p:extLst>
      <p:ext uri="{BB962C8B-B14F-4D97-AF65-F5344CB8AC3E}">
        <p14:creationId xmlns:p14="http://schemas.microsoft.com/office/powerpoint/2010/main" val="41386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AAA1612C-84DF-4A25-AA97-557C958A72BD}" type="datetimeFigureOut">
              <a:rPr lang="en-US" smtClean="0"/>
              <a:t>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171391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612C-84DF-4A25-AA97-557C958A72BD}"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14778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grpSp>
        <p:nvGrpSpPr>
          <p:cNvPr id="11" name="Group 10"/>
          <p:cNvGrpSpPr/>
          <p:nvPr userDrawn="1"/>
        </p:nvGrpSpPr>
        <p:grpSpPr>
          <a:xfrm>
            <a:off x="781527" y="1566867"/>
            <a:ext cx="0" cy="3114675"/>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3393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612C-84DF-4A25-AA97-557C958A72BD}" type="datetimeFigureOut">
              <a:rPr lang="en-US" smtClean="0"/>
              <a:t>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269B2-BB64-4342-B197-259F92AC0365}" type="slidenum">
              <a:rPr lang="en-US" smtClean="0"/>
              <a:t>‹#›</a:t>
            </a:fld>
            <a:endParaRPr lang="en-US" dirty="0"/>
          </a:p>
        </p:txBody>
      </p:sp>
    </p:spTree>
    <p:extLst>
      <p:ext uri="{BB962C8B-B14F-4D97-AF65-F5344CB8AC3E}">
        <p14:creationId xmlns:p14="http://schemas.microsoft.com/office/powerpoint/2010/main" val="29967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689600" y="6462713"/>
            <a:ext cx="6400800" cy="292100"/>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r">
              <a:spcBef>
                <a:spcPct val="20000"/>
              </a:spcBef>
              <a:buClr>
                <a:srgbClr val="024998"/>
              </a:buClr>
              <a:buFont typeface="Wingdings" charset="0"/>
              <a:buNone/>
              <a:defRPr/>
            </a:pPr>
            <a:r>
              <a:rPr lang="en-US" sz="1300" dirty="0">
                <a:solidFill>
                  <a:srgbClr val="57585A"/>
                </a:solidFill>
              </a:rPr>
              <a:t> #Rx Summit     www.NationalRxDrugAbuseSummit.org</a:t>
            </a:r>
          </a:p>
        </p:txBody>
      </p:sp>
      <p:sp>
        <p:nvSpPr>
          <p:cNvPr id="8" name="SmartArt Placeholder 7"/>
          <p:cNvSpPr>
            <a:spLocks noGrp="1"/>
          </p:cNvSpPr>
          <p:nvPr>
            <p:ph type="dgm" sz="quarter" idx="10"/>
          </p:nvPr>
        </p:nvSpPr>
        <p:spPr>
          <a:xfrm>
            <a:off x="816864" y="1371600"/>
            <a:ext cx="11582400" cy="4876800"/>
          </a:xfrm>
        </p:spPr>
        <p:txBody>
          <a:bodyPr/>
          <a:lstStyle/>
          <a:p>
            <a:pPr lvl="0"/>
            <a:endParaRPr lang="en-US" noProof="0" dirty="0"/>
          </a:p>
        </p:txBody>
      </p:sp>
      <p:sp>
        <p:nvSpPr>
          <p:cNvPr id="3" name="Rectangle 3"/>
          <p:cNvSpPr>
            <a:spLocks noGrp="1" noChangeArrowheads="1"/>
          </p:cNvSpPr>
          <p:nvPr>
            <p:ph type="title"/>
          </p:nvPr>
        </p:nvSpPr>
        <p:spPr bwMode="auto">
          <a:xfrm>
            <a:off x="609600" y="228600"/>
            <a:ext cx="10261600" cy="838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lstStyle/>
          <a:p>
            <a:pPr lvl="0"/>
            <a:r>
              <a:rPr lang="en-US" dirty="0"/>
              <a:t>Click to edit Master title style</a:t>
            </a:r>
          </a:p>
        </p:txBody>
      </p:sp>
    </p:spTree>
    <p:extLst>
      <p:ext uri="{BB962C8B-B14F-4D97-AF65-F5344CB8AC3E}">
        <p14:creationId xmlns:p14="http://schemas.microsoft.com/office/powerpoint/2010/main" val="20647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689600" y="6462713"/>
            <a:ext cx="6400800" cy="292100"/>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r">
              <a:spcBef>
                <a:spcPct val="20000"/>
              </a:spcBef>
              <a:buClr>
                <a:srgbClr val="024998"/>
              </a:buClr>
              <a:buFont typeface="Wingdings" charset="0"/>
              <a:buNone/>
              <a:defRPr/>
            </a:pPr>
            <a:r>
              <a:rPr lang="en-US" sz="1300" dirty="0">
                <a:solidFill>
                  <a:srgbClr val="57585A"/>
                </a:solidFill>
              </a:rPr>
              <a:t> #Rx Summit     www.NationalRxDrugAbuseSummit.org</a:t>
            </a:r>
          </a:p>
        </p:txBody>
      </p:sp>
      <p:sp>
        <p:nvSpPr>
          <p:cNvPr id="6" name="Title 1"/>
          <p:cNvSpPr>
            <a:spLocks noGrp="1"/>
          </p:cNvSpPr>
          <p:nvPr>
            <p:ph type="title"/>
          </p:nvPr>
        </p:nvSpPr>
        <p:spPr>
          <a:xfrm>
            <a:off x="609600" y="228600"/>
            <a:ext cx="10261600" cy="838200"/>
          </a:xfrm>
        </p:spPr>
        <p:txBody>
          <a:bodyPr/>
          <a:lstStyle>
            <a:lvl1pPr>
              <a:defRPr b="1" i="0">
                <a:solidFill>
                  <a:srgbClr val="000000"/>
                </a:solidFill>
                <a:latin typeface="+mn-lt"/>
                <a:cs typeface="Times New Roman"/>
              </a:defRPr>
            </a:lvl1pPr>
          </a:lstStyle>
          <a:p>
            <a:r>
              <a:rPr lang="en-US" dirty="0"/>
              <a:t>Click to edit Master title style</a:t>
            </a:r>
          </a:p>
        </p:txBody>
      </p:sp>
      <p:sp>
        <p:nvSpPr>
          <p:cNvPr id="7" name="Content Placeholder 2"/>
          <p:cNvSpPr>
            <a:spLocks noGrp="1"/>
          </p:cNvSpPr>
          <p:nvPr>
            <p:ph idx="11"/>
          </p:nvPr>
        </p:nvSpPr>
        <p:spPr>
          <a:xfrm>
            <a:off x="914400" y="1219200"/>
            <a:ext cx="5486400" cy="5029200"/>
          </a:xfrm>
        </p:spPr>
        <p:txBody>
          <a:bodyPr/>
          <a:lstStyle>
            <a:lvl1pPr>
              <a:buClr>
                <a:srgbClr val="6E9D95"/>
              </a:buClr>
              <a:defRPr/>
            </a:lvl1pPr>
            <a:lvl2pPr>
              <a:buClr>
                <a:srgbClr val="6E9D95"/>
              </a:buClr>
              <a:defRPr/>
            </a:lvl2pPr>
            <a:lvl3pPr>
              <a:buClr>
                <a:srgbClr val="6E9D95"/>
              </a:buClr>
              <a:defRPr/>
            </a:lvl3pPr>
            <a:lvl4pPr>
              <a:buClr>
                <a:srgbClr val="6E9D95"/>
              </a:buClr>
              <a:defRPr/>
            </a:lvl4pPr>
            <a:lvl5pPr>
              <a:buClr>
                <a:srgbClr val="6E9D9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2"/>
          </p:nvPr>
        </p:nvSpPr>
        <p:spPr>
          <a:xfrm>
            <a:off x="6197600" y="1219200"/>
            <a:ext cx="5486400" cy="5029200"/>
          </a:xfrm>
        </p:spPr>
        <p:txBody>
          <a:bodyPr/>
          <a:lstStyle>
            <a:lvl1pPr>
              <a:buClr>
                <a:srgbClr val="6E9D95"/>
              </a:buClr>
              <a:defRPr/>
            </a:lvl1pPr>
            <a:lvl2pPr>
              <a:buClr>
                <a:srgbClr val="6E9D95"/>
              </a:buClr>
              <a:defRPr/>
            </a:lvl2pPr>
            <a:lvl3pPr>
              <a:buClr>
                <a:srgbClr val="6E9D95"/>
              </a:buClr>
              <a:defRPr/>
            </a:lvl3pPr>
            <a:lvl4pPr>
              <a:buClr>
                <a:srgbClr val="6E9D95"/>
              </a:buClr>
              <a:defRPr/>
            </a:lvl4pPr>
            <a:lvl5pPr>
              <a:buClr>
                <a:srgbClr val="6E9D9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22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689600" y="6462713"/>
            <a:ext cx="6400800" cy="292100"/>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r">
              <a:spcBef>
                <a:spcPct val="20000"/>
              </a:spcBef>
              <a:buClr>
                <a:srgbClr val="024998"/>
              </a:buClr>
              <a:buFont typeface="Wingdings" charset="0"/>
              <a:buNone/>
              <a:defRPr/>
            </a:pPr>
            <a:r>
              <a:rPr lang="en-US" sz="1300" dirty="0">
                <a:solidFill>
                  <a:srgbClr val="57585A"/>
                </a:solidFill>
              </a:rPr>
              <a:t> #Rx Summit     www.NationalRxDrugAbuseSummit.org</a:t>
            </a:r>
          </a:p>
        </p:txBody>
      </p:sp>
      <p:sp>
        <p:nvSpPr>
          <p:cNvPr id="3" name="Title 1"/>
          <p:cNvSpPr>
            <a:spLocks noGrp="1"/>
          </p:cNvSpPr>
          <p:nvPr>
            <p:ph type="title"/>
          </p:nvPr>
        </p:nvSpPr>
        <p:spPr>
          <a:xfrm>
            <a:off x="609600" y="228600"/>
            <a:ext cx="10261600" cy="838200"/>
          </a:xfrm>
        </p:spPr>
        <p:txBody>
          <a:bodyPr/>
          <a:lstStyle>
            <a:lvl1pPr>
              <a:defRPr b="1" i="0">
                <a:solidFill>
                  <a:srgbClr val="000000"/>
                </a:solidFill>
                <a:latin typeface="+mn-lt"/>
                <a:cs typeface="Times New Roman"/>
              </a:defRPr>
            </a:lvl1pPr>
          </a:lstStyle>
          <a:p>
            <a:r>
              <a:rPr lang="en-US" dirty="0"/>
              <a:t>Click to edit Master title style</a:t>
            </a:r>
          </a:p>
        </p:txBody>
      </p:sp>
    </p:spTree>
    <p:extLst>
      <p:ext uri="{BB962C8B-B14F-4D97-AF65-F5344CB8AC3E}">
        <p14:creationId xmlns:p14="http://schemas.microsoft.com/office/powerpoint/2010/main" val="376948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689600" y="6462713"/>
            <a:ext cx="6400800" cy="292100"/>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r">
              <a:spcBef>
                <a:spcPct val="20000"/>
              </a:spcBef>
              <a:buClr>
                <a:srgbClr val="024998"/>
              </a:buClr>
              <a:buFont typeface="Wingdings" charset="0"/>
              <a:buNone/>
              <a:defRPr/>
            </a:pPr>
            <a:r>
              <a:rPr lang="en-US" sz="1300" dirty="0">
                <a:solidFill>
                  <a:srgbClr val="57585A"/>
                </a:solidFill>
              </a:rPr>
              <a:t> #Rx Summit     www.NationalRxDrugAbuseSummit.org</a:t>
            </a:r>
          </a:p>
        </p:txBody>
      </p:sp>
      <p:sp>
        <p:nvSpPr>
          <p:cNvPr id="3" name="Chart Placeholder 2"/>
          <p:cNvSpPr>
            <a:spLocks noGrp="1"/>
          </p:cNvSpPr>
          <p:nvPr>
            <p:ph type="chart" idx="1"/>
          </p:nvPr>
        </p:nvSpPr>
        <p:spPr>
          <a:xfrm>
            <a:off x="816864" y="1066800"/>
            <a:ext cx="10968736" cy="4953000"/>
          </a:xfrm>
        </p:spPr>
        <p:txBody>
          <a:bodyPr/>
          <a:lstStyle>
            <a:lvl1pPr>
              <a:buClr>
                <a:srgbClr val="6E9D95"/>
              </a:buClr>
              <a:defRPr/>
            </a:lvl1pPr>
          </a:lstStyle>
          <a:p>
            <a:pPr lvl="0"/>
            <a:endParaRPr lang="en-US" noProof="0"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26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oke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0" y="5943600"/>
            <a:ext cx="12192000" cy="769938"/>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ctr">
              <a:spcBef>
                <a:spcPct val="20000"/>
              </a:spcBef>
              <a:buClr>
                <a:srgbClr val="024998"/>
              </a:buClr>
              <a:buFont typeface="Wingdings" charset="0"/>
              <a:buNone/>
              <a:defRPr/>
            </a:pPr>
            <a:r>
              <a:rPr lang="en-US" sz="2000" dirty="0">
                <a:solidFill>
                  <a:srgbClr val="6E9D95"/>
                </a:solidFill>
              </a:rPr>
              <a:t>#RxSummit</a:t>
            </a:r>
          </a:p>
          <a:p>
            <a:pPr algn="ctr">
              <a:spcBef>
                <a:spcPct val="20000"/>
              </a:spcBef>
              <a:buClr>
                <a:srgbClr val="024998"/>
              </a:buClr>
              <a:buFont typeface="Wingdings" charset="0"/>
              <a:buNone/>
              <a:defRPr/>
            </a:pPr>
            <a:r>
              <a:rPr lang="en-US" sz="2000" dirty="0">
                <a:solidFill>
                  <a:srgbClr val="6E9D95"/>
                </a:solidFill>
              </a:rPr>
              <a:t>www.NationalRxDrugAbuseSummit.org</a:t>
            </a:r>
          </a:p>
        </p:txBody>
      </p:sp>
    </p:spTree>
    <p:extLst>
      <p:ext uri="{BB962C8B-B14F-4D97-AF65-F5344CB8AC3E}">
        <p14:creationId xmlns:p14="http://schemas.microsoft.com/office/powerpoint/2010/main" val="204743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641600" y="3886203"/>
            <a:ext cx="7112000" cy="1077913"/>
          </a:xfrm>
          <a:prstGeom prst="rect">
            <a:avLst/>
          </a:prstGeom>
          <a:noFill/>
          <a:ln>
            <a:noFill/>
          </a:ln>
          <a:extLst>
            <a:ext uri="{909E8E84-426E-40dd-AFC4-6F175D3DCCD1}"/>
            <a:ext uri="{91240B29-F687-4f45-9708-019B960494DF}"/>
          </a:extLst>
        </p:spPr>
        <p:txBody>
          <a:bodyPr lIns="0" tIns="0" rIns="0" bIns="0">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ctr">
              <a:buClr>
                <a:srgbClr val="024998"/>
              </a:buClr>
              <a:buFont typeface="Wingdings" charset="0"/>
              <a:buNone/>
              <a:defRPr/>
            </a:pPr>
            <a:r>
              <a:rPr lang="en-US" sz="7000" b="0" dirty="0">
                <a:solidFill>
                  <a:srgbClr val="6E9D95"/>
                </a:solidFill>
                <a:latin typeface="Arial"/>
                <a:cs typeface="Arial"/>
              </a:rPr>
              <a:t>WELCOME</a:t>
            </a:r>
          </a:p>
        </p:txBody>
      </p:sp>
      <p:sp>
        <p:nvSpPr>
          <p:cNvPr id="3" name="TextBox 2"/>
          <p:cNvSpPr txBox="1">
            <a:spLocks noChangeArrowheads="1"/>
          </p:cNvSpPr>
          <p:nvPr userDrawn="1"/>
        </p:nvSpPr>
        <p:spPr bwMode="auto">
          <a:xfrm>
            <a:off x="0" y="5943600"/>
            <a:ext cx="12192000" cy="769938"/>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ctr">
              <a:spcBef>
                <a:spcPct val="20000"/>
              </a:spcBef>
              <a:buClr>
                <a:srgbClr val="024998"/>
              </a:buClr>
              <a:buFont typeface="Wingdings" charset="0"/>
              <a:buNone/>
              <a:defRPr/>
            </a:pPr>
            <a:r>
              <a:rPr lang="en-US" sz="2000" dirty="0">
                <a:solidFill>
                  <a:srgbClr val="6E9D95"/>
                </a:solidFill>
              </a:rPr>
              <a:t>#RxSummit</a:t>
            </a:r>
          </a:p>
          <a:p>
            <a:pPr algn="ctr">
              <a:spcBef>
                <a:spcPct val="20000"/>
              </a:spcBef>
              <a:buClr>
                <a:srgbClr val="024998"/>
              </a:buClr>
              <a:buFont typeface="Wingdings" charset="0"/>
              <a:buNone/>
              <a:defRPr/>
            </a:pPr>
            <a:r>
              <a:rPr lang="en-US" sz="2000" dirty="0">
                <a:solidFill>
                  <a:srgbClr val="6E9D95"/>
                </a:solidFill>
              </a:rPr>
              <a:t>www.NationalRxDrugAbuseSummit.org</a:t>
            </a:r>
          </a:p>
        </p:txBody>
      </p:sp>
    </p:spTree>
    <p:extLst>
      <p:ext uri="{BB962C8B-B14F-4D97-AF65-F5344CB8AC3E}">
        <p14:creationId xmlns:p14="http://schemas.microsoft.com/office/powerpoint/2010/main" val="22427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x: Presenter Contac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641600" y="3886203"/>
            <a:ext cx="7112000" cy="1077913"/>
          </a:xfrm>
          <a:prstGeom prst="rect">
            <a:avLst/>
          </a:prstGeom>
          <a:noFill/>
          <a:ln>
            <a:noFill/>
          </a:ln>
          <a:extLst>
            <a:ext uri="{909E8E84-426E-40dd-AFC4-6F175D3DCCD1}"/>
            <a:ext uri="{91240B29-F687-4f45-9708-019B960494DF}"/>
          </a:extLst>
        </p:spPr>
        <p:txBody>
          <a:bodyPr lIns="0" tIns="0" rIns="0" bIns="0">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ctr">
              <a:buClr>
                <a:srgbClr val="024998"/>
              </a:buClr>
              <a:buFont typeface="Wingdings" charset="0"/>
              <a:buNone/>
              <a:defRPr/>
            </a:pPr>
            <a:r>
              <a:rPr lang="en-US" sz="7000" b="0" dirty="0">
                <a:solidFill>
                  <a:srgbClr val="6E9D95"/>
                </a:solidFill>
                <a:latin typeface="Arial"/>
                <a:cs typeface="Arial"/>
              </a:rPr>
              <a:t>THANK YOU</a:t>
            </a:r>
          </a:p>
        </p:txBody>
      </p:sp>
      <p:sp>
        <p:nvSpPr>
          <p:cNvPr id="3" name="TextBox 2"/>
          <p:cNvSpPr txBox="1">
            <a:spLocks noChangeArrowheads="1"/>
          </p:cNvSpPr>
          <p:nvPr userDrawn="1"/>
        </p:nvSpPr>
        <p:spPr bwMode="auto">
          <a:xfrm>
            <a:off x="0" y="5943600"/>
            <a:ext cx="12192000" cy="769938"/>
          </a:xfrm>
          <a:prstGeom prst="rect">
            <a:avLst/>
          </a:prstGeom>
          <a:noFill/>
          <a:ln>
            <a:noFill/>
          </a:ln>
          <a:extLst>
            <a:ext uri="{909E8E84-426E-40dd-AFC4-6F175D3DCCD1}"/>
            <a:ext uri="{91240B29-F687-4f45-9708-019B960494DF}"/>
          </a:extLst>
        </p:spPr>
        <p:txBody>
          <a:bodyPr>
            <a:spAutoFit/>
          </a:bodyPr>
          <a:lstStyle>
            <a:lvl1pPr>
              <a:defRPr sz="1100" b="1">
                <a:solidFill>
                  <a:schemeClr val="bg2"/>
                </a:solidFill>
                <a:latin typeface="Arial" charset="0"/>
                <a:ea typeface="ＭＳ Ｐゴシック" charset="0"/>
                <a:cs typeface="ＭＳ Ｐゴシック" charset="0"/>
              </a:defRPr>
            </a:lvl1pPr>
            <a:lvl2pPr marL="742950" indent="-285750">
              <a:defRPr sz="1100" b="1">
                <a:solidFill>
                  <a:schemeClr val="bg2"/>
                </a:solidFill>
                <a:latin typeface="Arial" charset="0"/>
                <a:ea typeface="ＭＳ Ｐゴシック" charset="0"/>
              </a:defRPr>
            </a:lvl2pPr>
            <a:lvl3pPr marL="1143000" indent="-228600">
              <a:defRPr sz="1100" b="1">
                <a:solidFill>
                  <a:schemeClr val="bg2"/>
                </a:solidFill>
                <a:latin typeface="Arial" charset="0"/>
                <a:ea typeface="ＭＳ Ｐゴシック" charset="0"/>
              </a:defRPr>
            </a:lvl3pPr>
            <a:lvl4pPr marL="1600200" indent="-228600">
              <a:defRPr sz="1100" b="1">
                <a:solidFill>
                  <a:schemeClr val="bg2"/>
                </a:solidFill>
                <a:latin typeface="Arial" charset="0"/>
                <a:ea typeface="ＭＳ Ｐゴシック" charset="0"/>
              </a:defRPr>
            </a:lvl4pPr>
            <a:lvl5pPr marL="2057400" indent="-228600">
              <a:defRPr sz="1100" b="1">
                <a:solidFill>
                  <a:schemeClr val="bg2"/>
                </a:solidFill>
                <a:latin typeface="Arial" charset="0"/>
                <a:ea typeface="ＭＳ Ｐゴシック" charset="0"/>
              </a:defRPr>
            </a:lvl5pPr>
            <a:lvl6pPr marL="25146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6pPr>
            <a:lvl7pPr marL="29718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7pPr>
            <a:lvl8pPr marL="34290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8pPr>
            <a:lvl9pPr marL="3886200" indent="-228600" algn="ctr" eaLnBrk="0" fontAlgn="base" hangingPunct="0">
              <a:spcBef>
                <a:spcPct val="20000"/>
              </a:spcBef>
              <a:spcAft>
                <a:spcPct val="0"/>
              </a:spcAft>
              <a:buClr>
                <a:srgbClr val="024998"/>
              </a:buClr>
              <a:buFont typeface="Wingdings" charset="0"/>
              <a:defRPr sz="1100" b="1">
                <a:solidFill>
                  <a:schemeClr val="bg2"/>
                </a:solidFill>
                <a:latin typeface="Arial" charset="0"/>
                <a:ea typeface="ＭＳ Ｐゴシック" charset="0"/>
              </a:defRPr>
            </a:lvl9pPr>
          </a:lstStyle>
          <a:p>
            <a:pPr algn="ctr">
              <a:spcBef>
                <a:spcPct val="20000"/>
              </a:spcBef>
              <a:buClr>
                <a:srgbClr val="024998"/>
              </a:buClr>
              <a:buFont typeface="Wingdings" charset="0"/>
              <a:buNone/>
              <a:defRPr/>
            </a:pPr>
            <a:r>
              <a:rPr lang="en-US" sz="2000" dirty="0">
                <a:solidFill>
                  <a:srgbClr val="6E9D95"/>
                </a:solidFill>
              </a:rPr>
              <a:t>#RxSummit</a:t>
            </a:r>
          </a:p>
          <a:p>
            <a:pPr algn="ctr">
              <a:spcBef>
                <a:spcPct val="20000"/>
              </a:spcBef>
              <a:buClr>
                <a:srgbClr val="024998"/>
              </a:buClr>
              <a:buFont typeface="Wingdings" charset="0"/>
              <a:buNone/>
              <a:defRPr/>
            </a:pPr>
            <a:r>
              <a:rPr lang="en-US" sz="2000" dirty="0">
                <a:solidFill>
                  <a:srgbClr val="6E9D95"/>
                </a:solidFill>
              </a:rPr>
              <a:t>www.NationalRxDrugAbuseSummit.org</a:t>
            </a:r>
          </a:p>
        </p:txBody>
      </p:sp>
    </p:spTree>
    <p:extLst>
      <p:ext uri="{BB962C8B-B14F-4D97-AF65-F5344CB8AC3E}">
        <p14:creationId xmlns:p14="http://schemas.microsoft.com/office/powerpoint/2010/main" val="294499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9048" y="750823"/>
            <a:ext cx="10153903" cy="939800"/>
          </a:xfrm>
          <a:prstGeom prst="rect">
            <a:avLst/>
          </a:prstGeom>
        </p:spPr>
        <p:txBody>
          <a:bodyPr wrap="square" lIns="0" tIns="0" rIns="0" bIns="0">
            <a:spAutoFit/>
          </a:bodyPr>
          <a:lstStyle>
            <a:lvl1pPr>
              <a:defRPr sz="6000" b="1" i="0" u="sng">
                <a:solidFill>
                  <a:srgbClr val="556C83"/>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36515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u="sng">
                <a:solidFill>
                  <a:srgbClr val="556C83"/>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3200" b="0" i="0">
                <a:solidFill>
                  <a:srgbClr val="58585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817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1883773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u="sng">
                <a:solidFill>
                  <a:srgbClr val="556C83"/>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7534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334760"/>
          </a:xfrm>
          <a:custGeom>
            <a:avLst/>
            <a:gdLst/>
            <a:ahLst/>
            <a:cxnLst/>
            <a:rect l="l" t="t" r="r" b="b"/>
            <a:pathLst>
              <a:path w="12192000" h="6334760">
                <a:moveTo>
                  <a:pt x="0" y="6334506"/>
                </a:moveTo>
                <a:lnTo>
                  <a:pt x="12192000" y="6334506"/>
                </a:lnTo>
                <a:lnTo>
                  <a:pt x="12192000" y="0"/>
                </a:lnTo>
                <a:lnTo>
                  <a:pt x="0" y="0"/>
                </a:lnTo>
                <a:lnTo>
                  <a:pt x="0" y="6334506"/>
                </a:lnTo>
                <a:close/>
              </a:path>
            </a:pathLst>
          </a:custGeom>
          <a:solidFill>
            <a:srgbClr val="2B3642"/>
          </a:solidFill>
        </p:spPr>
        <p:txBody>
          <a:bodyPr wrap="square" lIns="0" tIns="0" rIns="0" bIns="0" rtlCol="0"/>
          <a:lstStyle/>
          <a:p>
            <a:endParaRPr/>
          </a:p>
        </p:txBody>
      </p:sp>
      <p:sp>
        <p:nvSpPr>
          <p:cNvPr id="17" name="bg object 17"/>
          <p:cNvSpPr/>
          <p:nvPr/>
        </p:nvSpPr>
        <p:spPr>
          <a:xfrm>
            <a:off x="0" y="6398514"/>
            <a:ext cx="12192000" cy="2540"/>
          </a:xfrm>
          <a:custGeom>
            <a:avLst/>
            <a:gdLst/>
            <a:ahLst/>
            <a:cxnLst/>
            <a:rect l="l" t="t" r="r" b="b"/>
            <a:pathLst>
              <a:path w="12192000" h="2539">
                <a:moveTo>
                  <a:pt x="0" y="2286"/>
                </a:moveTo>
                <a:lnTo>
                  <a:pt x="12192000" y="2286"/>
                </a:lnTo>
                <a:lnTo>
                  <a:pt x="12192000" y="0"/>
                </a:lnTo>
                <a:lnTo>
                  <a:pt x="0" y="0"/>
                </a:lnTo>
                <a:lnTo>
                  <a:pt x="0" y="2286"/>
                </a:lnTo>
                <a:close/>
              </a:path>
            </a:pathLst>
          </a:custGeom>
          <a:solidFill>
            <a:srgbClr val="2B3642"/>
          </a:solidFill>
        </p:spPr>
        <p:txBody>
          <a:bodyPr wrap="square" lIns="0" tIns="0" rIns="0" bIns="0" rtlCol="0"/>
          <a:lstStyle/>
          <a:p>
            <a:endParaRPr/>
          </a:p>
        </p:txBody>
      </p:sp>
      <p:sp>
        <p:nvSpPr>
          <p:cNvPr id="18" name="bg object 18"/>
          <p:cNvSpPr/>
          <p:nvPr/>
        </p:nvSpPr>
        <p:spPr>
          <a:xfrm>
            <a:off x="3047" y="6400799"/>
            <a:ext cx="12189460" cy="457200"/>
          </a:xfrm>
          <a:custGeom>
            <a:avLst/>
            <a:gdLst/>
            <a:ahLst/>
            <a:cxnLst/>
            <a:rect l="l" t="t" r="r" b="b"/>
            <a:pathLst>
              <a:path w="12189460" h="457200">
                <a:moveTo>
                  <a:pt x="12188952" y="0"/>
                </a:moveTo>
                <a:lnTo>
                  <a:pt x="0" y="0"/>
                </a:lnTo>
                <a:lnTo>
                  <a:pt x="0" y="457200"/>
                </a:lnTo>
                <a:lnTo>
                  <a:pt x="12188952" y="457200"/>
                </a:lnTo>
                <a:lnTo>
                  <a:pt x="12188952" y="0"/>
                </a:lnTo>
                <a:close/>
              </a:path>
            </a:pathLst>
          </a:custGeom>
          <a:solidFill>
            <a:srgbClr val="608196"/>
          </a:solidFill>
        </p:spPr>
        <p:txBody>
          <a:bodyPr wrap="square" lIns="0" tIns="0" rIns="0" bIns="0" rtlCol="0"/>
          <a:lstStyle/>
          <a:p>
            <a:endParaRPr/>
          </a:p>
        </p:txBody>
      </p:sp>
      <p:sp>
        <p:nvSpPr>
          <p:cNvPr id="19" name="bg object 19"/>
          <p:cNvSpPr/>
          <p:nvPr/>
        </p:nvSpPr>
        <p:spPr>
          <a:xfrm>
            <a:off x="0" y="6334505"/>
            <a:ext cx="12189460" cy="64135"/>
          </a:xfrm>
          <a:custGeom>
            <a:avLst/>
            <a:gdLst/>
            <a:ahLst/>
            <a:cxnLst/>
            <a:rect l="l" t="t" r="r" b="b"/>
            <a:pathLst>
              <a:path w="12189460" h="64135">
                <a:moveTo>
                  <a:pt x="12188952" y="0"/>
                </a:moveTo>
                <a:lnTo>
                  <a:pt x="0" y="0"/>
                </a:lnTo>
                <a:lnTo>
                  <a:pt x="0" y="64008"/>
                </a:lnTo>
                <a:lnTo>
                  <a:pt x="12188952" y="64008"/>
                </a:lnTo>
                <a:lnTo>
                  <a:pt x="12188952" y="0"/>
                </a:lnTo>
                <a:close/>
              </a:path>
            </a:pathLst>
          </a:custGeom>
          <a:solidFill>
            <a:srgbClr val="92A9B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1" i="0" u="sng">
                <a:solidFill>
                  <a:srgbClr val="556C83"/>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5841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334760"/>
          </a:xfrm>
          <a:custGeom>
            <a:avLst/>
            <a:gdLst/>
            <a:ahLst/>
            <a:cxnLst/>
            <a:rect l="l" t="t" r="r" b="b"/>
            <a:pathLst>
              <a:path w="12192000" h="6334760">
                <a:moveTo>
                  <a:pt x="0" y="6334506"/>
                </a:moveTo>
                <a:lnTo>
                  <a:pt x="12192000" y="6334506"/>
                </a:lnTo>
                <a:lnTo>
                  <a:pt x="12192000" y="0"/>
                </a:lnTo>
                <a:lnTo>
                  <a:pt x="0" y="0"/>
                </a:lnTo>
                <a:lnTo>
                  <a:pt x="0" y="6334506"/>
                </a:lnTo>
                <a:close/>
              </a:path>
            </a:pathLst>
          </a:custGeom>
          <a:solidFill>
            <a:srgbClr val="2B3642"/>
          </a:solidFill>
        </p:spPr>
        <p:txBody>
          <a:bodyPr wrap="square" lIns="0" tIns="0" rIns="0" bIns="0" rtlCol="0"/>
          <a:lstStyle/>
          <a:p>
            <a:endParaRPr/>
          </a:p>
        </p:txBody>
      </p:sp>
      <p:sp>
        <p:nvSpPr>
          <p:cNvPr id="17" name="bg object 17"/>
          <p:cNvSpPr/>
          <p:nvPr/>
        </p:nvSpPr>
        <p:spPr>
          <a:xfrm>
            <a:off x="0" y="6398514"/>
            <a:ext cx="12192000" cy="2540"/>
          </a:xfrm>
          <a:custGeom>
            <a:avLst/>
            <a:gdLst/>
            <a:ahLst/>
            <a:cxnLst/>
            <a:rect l="l" t="t" r="r" b="b"/>
            <a:pathLst>
              <a:path w="12192000" h="2539">
                <a:moveTo>
                  <a:pt x="0" y="2286"/>
                </a:moveTo>
                <a:lnTo>
                  <a:pt x="12192000" y="2286"/>
                </a:lnTo>
                <a:lnTo>
                  <a:pt x="12192000" y="0"/>
                </a:lnTo>
                <a:lnTo>
                  <a:pt x="0" y="0"/>
                </a:lnTo>
                <a:lnTo>
                  <a:pt x="0" y="2286"/>
                </a:lnTo>
                <a:close/>
              </a:path>
            </a:pathLst>
          </a:custGeom>
          <a:solidFill>
            <a:srgbClr val="2B3642"/>
          </a:solidFill>
        </p:spPr>
        <p:txBody>
          <a:bodyPr wrap="square" lIns="0" tIns="0" rIns="0" bIns="0" rtlCol="0"/>
          <a:lstStyle/>
          <a:p>
            <a:endParaRPr/>
          </a:p>
        </p:txBody>
      </p:sp>
      <p:sp>
        <p:nvSpPr>
          <p:cNvPr id="18" name="bg object 18"/>
          <p:cNvSpPr/>
          <p:nvPr/>
        </p:nvSpPr>
        <p:spPr>
          <a:xfrm>
            <a:off x="3047" y="6400799"/>
            <a:ext cx="12189460" cy="457200"/>
          </a:xfrm>
          <a:custGeom>
            <a:avLst/>
            <a:gdLst/>
            <a:ahLst/>
            <a:cxnLst/>
            <a:rect l="l" t="t" r="r" b="b"/>
            <a:pathLst>
              <a:path w="12189460" h="457200">
                <a:moveTo>
                  <a:pt x="12188952" y="0"/>
                </a:moveTo>
                <a:lnTo>
                  <a:pt x="0" y="0"/>
                </a:lnTo>
                <a:lnTo>
                  <a:pt x="0" y="457200"/>
                </a:lnTo>
                <a:lnTo>
                  <a:pt x="12188952" y="457200"/>
                </a:lnTo>
                <a:lnTo>
                  <a:pt x="12188952" y="0"/>
                </a:lnTo>
                <a:close/>
              </a:path>
            </a:pathLst>
          </a:custGeom>
          <a:solidFill>
            <a:srgbClr val="608196"/>
          </a:solidFill>
        </p:spPr>
        <p:txBody>
          <a:bodyPr wrap="square" lIns="0" tIns="0" rIns="0" bIns="0" rtlCol="0"/>
          <a:lstStyle/>
          <a:p>
            <a:endParaRPr/>
          </a:p>
        </p:txBody>
      </p:sp>
      <p:sp>
        <p:nvSpPr>
          <p:cNvPr id="19" name="bg object 19"/>
          <p:cNvSpPr/>
          <p:nvPr/>
        </p:nvSpPr>
        <p:spPr>
          <a:xfrm>
            <a:off x="0" y="6334505"/>
            <a:ext cx="12189460" cy="64135"/>
          </a:xfrm>
          <a:custGeom>
            <a:avLst/>
            <a:gdLst/>
            <a:ahLst/>
            <a:cxnLst/>
            <a:rect l="l" t="t" r="r" b="b"/>
            <a:pathLst>
              <a:path w="12189460" h="64135">
                <a:moveTo>
                  <a:pt x="12188952" y="0"/>
                </a:moveTo>
                <a:lnTo>
                  <a:pt x="0" y="0"/>
                </a:lnTo>
                <a:lnTo>
                  <a:pt x="0" y="64008"/>
                </a:lnTo>
                <a:lnTo>
                  <a:pt x="12188952" y="64008"/>
                </a:lnTo>
                <a:lnTo>
                  <a:pt x="12188952" y="0"/>
                </a:lnTo>
                <a:close/>
              </a:path>
            </a:pathLst>
          </a:custGeom>
          <a:solidFill>
            <a:srgbClr val="92A9B8"/>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31965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B24832-8818-5245-865D-CD6415F6FBCF}" type="datetimeFigureOut">
              <a:rPr lang="en-US" smtClean="0"/>
              <a:pPr/>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1389488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24832-8818-5245-865D-CD6415F6FBCF}" type="datetimeFigureOut">
              <a:rPr lang="en-US" smtClean="0"/>
              <a:pPr/>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4149827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24832-8818-5245-865D-CD6415F6FBCF}" type="datetimeFigureOut">
              <a:rPr lang="en-US" smtClean="0"/>
              <a:pPr/>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1019193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B24832-8818-5245-865D-CD6415F6FBCF}" type="datetimeFigureOut">
              <a:rPr lang="en-US" smtClean="0"/>
              <a:pPr/>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3832686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B24832-8818-5245-865D-CD6415F6FBCF}" type="datetimeFigureOut">
              <a:rPr lang="en-US" smtClean="0"/>
              <a:pPr/>
              <a:t>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3815204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B24832-8818-5245-865D-CD6415F6FBCF}" type="datetimeFigureOut">
              <a:rPr lang="en-US" smtClean="0"/>
              <a:pPr/>
              <a:t>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412131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24832-8818-5245-865D-CD6415F6FBCF}" type="datetimeFigureOut">
              <a:rPr lang="en-US" smtClean="0"/>
              <a:pPr/>
              <a:t>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276125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3145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B24832-8818-5245-865D-CD6415F6FBCF}" type="datetimeFigureOut">
              <a:rPr lang="en-US" smtClean="0"/>
              <a:pPr/>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510238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B24832-8818-5245-865D-CD6415F6FBCF}" type="datetimeFigureOut">
              <a:rPr lang="en-US" smtClean="0"/>
              <a:pPr/>
              <a:t>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3600744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24832-8818-5245-865D-CD6415F6FBCF}" type="datetimeFigureOut">
              <a:rPr lang="en-US" smtClean="0"/>
              <a:pPr/>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1589024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24832-8818-5245-865D-CD6415F6FBCF}" type="datetimeFigureOut">
              <a:rPr lang="en-US" smtClean="0"/>
              <a:pPr/>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8FBE2-AF56-4C43-879D-374289153E54}" type="slidenum">
              <a:rPr lang="en-US" smtClean="0"/>
              <a:pPr/>
              <a:t>‹#›</a:t>
            </a:fld>
            <a:endParaRPr lang="en-US"/>
          </a:p>
        </p:txBody>
      </p:sp>
    </p:spTree>
    <p:extLst>
      <p:ext uri="{BB962C8B-B14F-4D97-AF65-F5344CB8AC3E}">
        <p14:creationId xmlns:p14="http://schemas.microsoft.com/office/powerpoint/2010/main" val="5653840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No Banner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8C0D5-2685-8D4A-BF17-8EA8D5D5C9EB}" type="datetimeFigureOut">
              <a:rPr lang="en-US" smtClean="0"/>
              <a:t>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E4439D-FF9C-2343-9972-625C1D61C1C9}" type="slidenum">
              <a:rPr lang="en-US" smtClean="0"/>
              <a:t>‹#›</a:t>
            </a:fld>
            <a:endParaRPr lang="en-US"/>
          </a:p>
        </p:txBody>
      </p:sp>
      <p:sp>
        <p:nvSpPr>
          <p:cNvPr id="7" name="Title 1"/>
          <p:cNvSpPr>
            <a:spLocks noGrp="1"/>
          </p:cNvSpPr>
          <p:nvPr>
            <p:ph type="title"/>
          </p:nvPr>
        </p:nvSpPr>
        <p:spPr>
          <a:xfrm>
            <a:off x="609600" y="274639"/>
            <a:ext cx="10972800" cy="1143000"/>
          </a:xfrm>
        </p:spPr>
        <p:txBody>
          <a:bodyPr/>
          <a:lstStyle/>
          <a:p>
            <a:r>
              <a:rPr lang="en-US"/>
              <a:t>Click to edit Master title style</a:t>
            </a:r>
          </a:p>
        </p:txBody>
      </p:sp>
    </p:spTree>
    <p:extLst>
      <p:ext uri="{BB962C8B-B14F-4D97-AF65-F5344CB8AC3E}">
        <p14:creationId xmlns:p14="http://schemas.microsoft.com/office/powerpoint/2010/main" val="115873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7" y="1711325"/>
            <a:ext cx="10839452"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781527" y="1566867"/>
            <a:ext cx="0" cy="3114675"/>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18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mparative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3025"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781527" y="1566867"/>
            <a:ext cx="0" cy="3114675"/>
            <a:chOff x="600552" y="0"/>
            <a:chExt cx="0" cy="3114675"/>
          </a:xfrm>
        </p:grpSpPr>
        <p:cxnSp>
          <p:nvCxnSpPr>
            <p:cNvPr id="28" name="Straight Connector 27"/>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0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5.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23688"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fld id="{3A10251A-7818-2840-96FB-1EA917552BBA}" type="slidenum">
              <a:rPr lang="en-US" sz="1200" smtClean="0">
                <a:solidFill>
                  <a:srgbClr val="0C5587"/>
                </a:solidFill>
                <a:latin typeface="Roboto" panose="02000000000000000000" pitchFamily="2" charset="0"/>
                <a:ea typeface="Roboto" panose="02000000000000000000" pitchFamily="2" charset="0"/>
                <a:cs typeface="Arial" panose="020B0604020202020204" pitchFamily="34" charset="0"/>
              </a:rPr>
              <a:pPr algn="r"/>
              <a:t>‹#›</a:t>
            </a:fld>
            <a:r>
              <a:rPr lang="en-US" sz="1100" dirty="0">
                <a:solidFill>
                  <a:srgbClr val="0C5587"/>
                </a:solidFill>
                <a:latin typeface="Proxima Nova Light" pitchFamily="50" charset="0"/>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52" y="6423474"/>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endParaRPr lang="en-US" sz="1200" dirty="0">
              <a:solidFill>
                <a:srgbClr val="0C5587"/>
              </a:solidFill>
              <a:latin typeface="Proxima Nova Light"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3" y="5976605"/>
            <a:ext cx="11563151"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4" y="6282505"/>
            <a:ext cx="5065237" cy="276999"/>
          </a:xfrm>
          <a:prstGeom prst="rect">
            <a:avLst/>
          </a:prstGeom>
          <a:noFill/>
        </p:spPr>
        <p:txBody>
          <a:bodyPr wrap="square" rtlCol="0">
            <a:spAutoFit/>
          </a:bodyPr>
          <a:lstStyle/>
          <a:p>
            <a:pPr algn="ctr"/>
            <a:r>
              <a:rPr lang="en-US" sz="1200" dirty="0">
                <a:solidFill>
                  <a:srgbClr val="0C5587"/>
                </a:solidFill>
                <a:latin typeface="Arial" panose="020B0604020202020204" pitchFamily="34"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2715839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7EF5D795-4D79-4783-8FCA-D85F38D421D9}"/>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32EA5467-AC7C-4B43-B85A-75E928648CA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BEB79A-88CF-43F8-824C-A55C89036D0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8382A22E-097E-41D1-914C-CCE7B73D95B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DA70299-CAD6-49C2-832E-15D8191281A3}"/>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B5F58923-A3EA-4136-8DCE-9E8A14C39E36}" type="slidenum">
              <a:rPr lang="en-US" altLang="en-US"/>
              <a:pPr/>
              <a:t>‹#›</a:t>
            </a:fld>
            <a:endParaRPr lang="en-US" altLang="en-US"/>
          </a:p>
        </p:txBody>
      </p:sp>
    </p:spTree>
    <p:extLst>
      <p:ext uri="{BB962C8B-B14F-4D97-AF65-F5344CB8AC3E}">
        <p14:creationId xmlns:p14="http://schemas.microsoft.com/office/powerpoint/2010/main" val="4109944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1649087"/>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675">
                <a:solidFill>
                  <a:srgbClr val="FFFFFF"/>
                </a:solidFill>
              </a:defRPr>
            </a:lvl1pPr>
          </a:lstStyle>
          <a:p>
            <a:fld id="{AAA1612C-84DF-4A25-AA97-557C958A72BD}" type="datetimeFigureOut">
              <a:rPr lang="en-US" smtClean="0"/>
              <a:t>2/4/21</a:t>
            </a:fld>
            <a:endParaRPr lang="en-US" dirty="0"/>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788">
                <a:solidFill>
                  <a:srgbClr val="FFFFFF"/>
                </a:solidFill>
              </a:defRPr>
            </a:lvl1pPr>
          </a:lstStyle>
          <a:p>
            <a:fld id="{091269B2-BB64-4342-B197-259F92AC0365}"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883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lnSpc>
          <a:spcPct val="85000"/>
        </a:lnSpc>
        <a:spcBef>
          <a:spcPct val="0"/>
        </a:spcBef>
        <a:buNone/>
        <a:defRPr sz="4500" b="1" kern="1200" spc="-38" baseline="0">
          <a:solidFill>
            <a:schemeClr val="tx1">
              <a:lumMod val="75000"/>
              <a:lumOff val="25000"/>
            </a:schemeClr>
          </a:solidFill>
          <a:latin typeface="Century Gothic" panose="020B0502020202020204" pitchFamily="34" charset="0"/>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700" b="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2400" b="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0" kern="120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2000" y="0"/>
                </a:moveTo>
                <a:lnTo>
                  <a:pt x="0" y="0"/>
                </a:lnTo>
                <a:lnTo>
                  <a:pt x="0" y="457200"/>
                </a:lnTo>
                <a:lnTo>
                  <a:pt x="12192000" y="457200"/>
                </a:lnTo>
                <a:lnTo>
                  <a:pt x="12192000" y="0"/>
                </a:lnTo>
                <a:close/>
              </a:path>
            </a:pathLst>
          </a:custGeom>
          <a:solidFill>
            <a:srgbClr val="608196"/>
          </a:solidFill>
        </p:spPr>
        <p:txBody>
          <a:bodyPr wrap="square" lIns="0" tIns="0" rIns="0" bIns="0" rtlCol="0"/>
          <a:lstStyle/>
          <a:p>
            <a:endParaRPr/>
          </a:p>
        </p:txBody>
      </p:sp>
      <p:sp>
        <p:nvSpPr>
          <p:cNvPr id="17" name="bg object 17"/>
          <p:cNvSpPr/>
          <p:nvPr/>
        </p:nvSpPr>
        <p:spPr>
          <a:xfrm>
            <a:off x="0" y="6334505"/>
            <a:ext cx="12192000" cy="66675"/>
          </a:xfrm>
          <a:custGeom>
            <a:avLst/>
            <a:gdLst/>
            <a:ahLst/>
            <a:cxnLst/>
            <a:rect l="l" t="t" r="r" b="b"/>
            <a:pathLst>
              <a:path w="12192000" h="66675">
                <a:moveTo>
                  <a:pt x="12192000" y="0"/>
                </a:moveTo>
                <a:lnTo>
                  <a:pt x="0" y="0"/>
                </a:lnTo>
                <a:lnTo>
                  <a:pt x="0" y="66294"/>
                </a:lnTo>
                <a:lnTo>
                  <a:pt x="12192000" y="66294"/>
                </a:lnTo>
                <a:lnTo>
                  <a:pt x="12192000" y="0"/>
                </a:lnTo>
                <a:close/>
              </a:path>
            </a:pathLst>
          </a:custGeom>
          <a:solidFill>
            <a:srgbClr val="92A9B8"/>
          </a:solidFill>
        </p:spPr>
        <p:txBody>
          <a:bodyPr wrap="square" lIns="0" tIns="0" rIns="0" bIns="0" rtlCol="0"/>
          <a:lstStyle/>
          <a:p>
            <a:endParaRPr/>
          </a:p>
        </p:txBody>
      </p:sp>
      <p:sp>
        <p:nvSpPr>
          <p:cNvPr id="2" name="Holder 2"/>
          <p:cNvSpPr>
            <a:spLocks noGrp="1"/>
          </p:cNvSpPr>
          <p:nvPr>
            <p:ph type="title"/>
          </p:nvPr>
        </p:nvSpPr>
        <p:spPr>
          <a:xfrm>
            <a:off x="1019048" y="750823"/>
            <a:ext cx="10153903" cy="939800"/>
          </a:xfrm>
          <a:prstGeom prst="rect">
            <a:avLst/>
          </a:prstGeom>
        </p:spPr>
        <p:txBody>
          <a:bodyPr wrap="square" lIns="0" tIns="0" rIns="0" bIns="0">
            <a:spAutoFit/>
          </a:bodyPr>
          <a:lstStyle>
            <a:lvl1pPr>
              <a:defRPr sz="6000" b="1" i="0" u="sng">
                <a:solidFill>
                  <a:srgbClr val="556C83"/>
                </a:solidFill>
                <a:latin typeface="Century Gothic"/>
                <a:cs typeface="Century Gothic"/>
              </a:defRPr>
            </a:lvl1pPr>
          </a:lstStyle>
          <a:p>
            <a:endParaRPr/>
          </a:p>
        </p:txBody>
      </p:sp>
      <p:sp>
        <p:nvSpPr>
          <p:cNvPr id="3" name="Holder 3"/>
          <p:cNvSpPr>
            <a:spLocks noGrp="1"/>
          </p:cNvSpPr>
          <p:nvPr>
            <p:ph type="body" idx="1"/>
          </p:nvPr>
        </p:nvSpPr>
        <p:spPr>
          <a:xfrm>
            <a:off x="1080134" y="2335783"/>
            <a:ext cx="10031730" cy="2986404"/>
          </a:xfrm>
          <a:prstGeom prst="rect">
            <a:avLst/>
          </a:prstGeom>
        </p:spPr>
        <p:txBody>
          <a:bodyPr wrap="square" lIns="0" tIns="0" rIns="0" bIns="0">
            <a:spAutoFit/>
          </a:bodyPr>
          <a:lstStyle>
            <a:lvl1pPr>
              <a:defRPr sz="3200" b="0" i="0">
                <a:solidFill>
                  <a:srgbClr val="585858"/>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394594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83993"/>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08146"/>
            <a:ext cx="10972800" cy="4331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24832-8818-5245-865D-CD6415F6FBCF}" type="datetimeFigureOut">
              <a:rPr lang="en-US" smtClean="0"/>
              <a:pPr/>
              <a:t>2/4/21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8FBE2-AF56-4C43-879D-374289153E54}" type="slidenum">
              <a:rPr lang="en-US" smtClean="0"/>
              <a:pPr/>
              <a:t>‹#›</a:t>
            </a:fld>
            <a:endParaRPr lang="en-US"/>
          </a:p>
        </p:txBody>
      </p:sp>
      <p:sp>
        <p:nvSpPr>
          <p:cNvPr id="7" name="Rectangle 6"/>
          <p:cNvSpPr/>
          <p:nvPr/>
        </p:nvSpPr>
        <p:spPr>
          <a:xfrm>
            <a:off x="0" y="6251222"/>
            <a:ext cx="12192000" cy="606778"/>
          </a:xfrm>
          <a:prstGeom prst="rect">
            <a:avLst/>
          </a:prstGeom>
          <a:solidFill>
            <a:schemeClr val="tx2"/>
          </a:solidFill>
          <a:ln>
            <a:noFill/>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8" name="Rectangle 7"/>
          <p:cNvSpPr/>
          <p:nvPr/>
        </p:nvSpPr>
        <p:spPr>
          <a:xfrm>
            <a:off x="0" y="0"/>
            <a:ext cx="12192000" cy="2746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p:nvSpPr>
        <p:spPr>
          <a:xfrm>
            <a:off x="0" y="-41871"/>
            <a:ext cx="12192000" cy="307777"/>
          </a:xfrm>
          <a:prstGeom prst="rect">
            <a:avLst/>
          </a:prstGeom>
          <a:noFill/>
        </p:spPr>
        <p:txBody>
          <a:bodyPr wrap="square" rtlCol="0">
            <a:spAutoFit/>
          </a:bodyPr>
          <a:lstStyle/>
          <a:p>
            <a:pPr algn="ctr"/>
            <a:r>
              <a:rPr lang="en-US" sz="1400" baseline="0">
                <a:solidFill>
                  <a:schemeClr val="bg1"/>
                </a:solidFill>
                <a:latin typeface="+mn-lt"/>
              </a:rPr>
              <a:t>DEPARTMENT OF FAMILY MEDICINE</a:t>
            </a:r>
          </a:p>
        </p:txBody>
      </p:sp>
      <p:pic>
        <p:nvPicPr>
          <p:cNvPr id="11" name="Picture 10" descr="Signature-Informal-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91180" y="6365875"/>
            <a:ext cx="3522133" cy="355600"/>
          </a:xfrm>
          <a:prstGeom prst="rect">
            <a:avLst/>
          </a:prstGeom>
        </p:spPr>
      </p:pic>
    </p:spTree>
    <p:extLst>
      <p:ext uri="{BB962C8B-B14F-4D97-AF65-F5344CB8AC3E}">
        <p14:creationId xmlns:p14="http://schemas.microsoft.com/office/powerpoint/2010/main" val="8303408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8.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hyperlink" Target="http://www.learnondemand.org/" TargetMode="Externa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nctrc" TargetMode="External"/><Relationship Id="rId2" Type="http://schemas.openxmlformats.org/officeDocument/2006/relationships/hyperlink" Target="http://www.telehealthresourcecenter.org/"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2" Type="http://schemas.openxmlformats.org/officeDocument/2006/relationships/hyperlink" Target="http://www.ada.gov/" TargetMode="Externa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hyperlink" Target="mailto:Clarette.Yen@usdoj.gov" TargetMode="External"/><Relationship Id="rId2" Type="http://schemas.openxmlformats.org/officeDocument/2006/relationships/hyperlink" Target="mailto:Alyse.Bass@usdoj.gov" TargetMode="Externa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hyperlink" Target="https://www.sprintrelay.com/services/sprint-accessibility-relay-services" TargetMode="External"/><Relationship Id="rId5" Type="http://schemas.openxmlformats.org/officeDocument/2006/relationships/hyperlink" Target="https://www.sorensonvrs.com/svrs" TargetMode="External"/><Relationship Id="rId4" Type="http://schemas.openxmlformats.org/officeDocument/2006/relationships/image" Target="../media/image43.tiff"/></Relationships>
</file>

<file path=ppt/slides/_rels/slide71.xml.rels><?xml version="1.0" encoding="UTF-8" standalone="yes"?>
<Relationships xmlns="http://schemas.openxmlformats.org/package/2006/relationships"><Relationship Id="rId3" Type="http://schemas.openxmlformats.org/officeDocument/2006/relationships/hyperlink" Target="https://safenclear.com/" TargetMode="External"/><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www.theclearmask.com/produ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4.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hyperlink" Target="https://www.nad.org/covid19-telehealth-access-for-deaf-hard-of-hearing/" TargetMode="External"/><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hyperlink" Target="mailto:mmmckee@umich.edu" TargetMode="External"/><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C7C2BA-D248-4C87-9629-CF0B95F5A4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37964" y="0"/>
            <a:ext cx="10287001" cy="6858000"/>
          </a:xfrm>
          <a:prstGeom prst="rect">
            <a:avLst/>
          </a:prstGeom>
        </p:spPr>
      </p:pic>
      <p:sp>
        <p:nvSpPr>
          <p:cNvPr id="10" name="Rectangle 9">
            <a:extLst>
              <a:ext uri="{FF2B5EF4-FFF2-40B4-BE49-F238E27FC236}">
                <a16:creationId xmlns:a16="http://schemas.microsoft.com/office/drawing/2014/main" id="{44F5694E-3EAA-4E70-BA71-9C1C0E097DE8}"/>
              </a:ext>
            </a:extLst>
          </p:cNvPr>
          <p:cNvSpPr/>
          <p:nvPr/>
        </p:nvSpPr>
        <p:spPr>
          <a:xfrm>
            <a:off x="282388" y="5903259"/>
            <a:ext cx="3321424" cy="941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2" name="Picture 11">
            <a:extLst>
              <a:ext uri="{FF2B5EF4-FFF2-40B4-BE49-F238E27FC236}">
                <a16:creationId xmlns:a16="http://schemas.microsoft.com/office/drawing/2014/main" id="{075DD6B5-00A4-4D6B-A67F-ECFDD1A8F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53" y="795577"/>
            <a:ext cx="4020671" cy="1204750"/>
          </a:xfrm>
          <a:prstGeom prst="rect">
            <a:avLst/>
          </a:prstGeom>
        </p:spPr>
      </p:pic>
      <p:sp>
        <p:nvSpPr>
          <p:cNvPr id="13" name="TextBox 12">
            <a:extLst>
              <a:ext uri="{FF2B5EF4-FFF2-40B4-BE49-F238E27FC236}">
                <a16:creationId xmlns:a16="http://schemas.microsoft.com/office/drawing/2014/main" id="{D9073937-8A9D-4044-88E9-E44292663D66}"/>
              </a:ext>
            </a:extLst>
          </p:cNvPr>
          <p:cNvSpPr txBox="1"/>
          <p:nvPr/>
        </p:nvSpPr>
        <p:spPr>
          <a:xfrm>
            <a:off x="215153" y="2460812"/>
            <a:ext cx="4652682" cy="523220"/>
          </a:xfrm>
          <a:prstGeom prst="rect">
            <a:avLst/>
          </a:prstGeom>
          <a:noFill/>
        </p:spPr>
        <p:txBody>
          <a:bodyPr wrap="square" rtlCol="0">
            <a:spAutoFit/>
          </a:bodyPr>
          <a:lstStyle/>
          <a:p>
            <a:r>
              <a:rPr lang="en-US" sz="2800" b="1" dirty="0"/>
              <a:t>NCTRC Telehealth Hack Series</a:t>
            </a:r>
          </a:p>
        </p:txBody>
      </p:sp>
      <p:sp>
        <p:nvSpPr>
          <p:cNvPr id="14" name="TextBox 13">
            <a:extLst>
              <a:ext uri="{FF2B5EF4-FFF2-40B4-BE49-F238E27FC236}">
                <a16:creationId xmlns:a16="http://schemas.microsoft.com/office/drawing/2014/main" id="{3C67FB92-1F30-4A77-89C1-2B9A0F2CB88E}"/>
              </a:ext>
            </a:extLst>
          </p:cNvPr>
          <p:cNvSpPr txBox="1"/>
          <p:nvPr/>
        </p:nvSpPr>
        <p:spPr>
          <a:xfrm>
            <a:off x="215153" y="3444517"/>
            <a:ext cx="4652682" cy="2246769"/>
          </a:xfrm>
          <a:prstGeom prst="rect">
            <a:avLst/>
          </a:prstGeom>
          <a:noFill/>
        </p:spPr>
        <p:txBody>
          <a:bodyPr wrap="square" rtlCol="0">
            <a:spAutoFit/>
          </a:bodyPr>
          <a:lstStyle/>
          <a:p>
            <a:r>
              <a:rPr lang="en-US" sz="2800" dirty="0">
                <a:latin typeface="+mj-lt"/>
              </a:rPr>
              <a:t>Building Accessible Telehealth for Patients with Disabilities from the Ground Up</a:t>
            </a:r>
          </a:p>
          <a:p>
            <a:endParaRPr lang="en-US" sz="2800" dirty="0">
              <a:latin typeface="+mj-lt"/>
            </a:endParaRPr>
          </a:p>
          <a:p>
            <a:r>
              <a:rPr lang="en-US" sz="2800" dirty="0">
                <a:latin typeface="+mj-lt"/>
              </a:rPr>
              <a:t>October 26</a:t>
            </a:r>
            <a:r>
              <a:rPr lang="en-US" sz="2800" baseline="30000" dirty="0">
                <a:latin typeface="+mj-lt"/>
              </a:rPr>
              <a:t>th</a:t>
            </a:r>
            <a:r>
              <a:rPr lang="en-US" sz="2800" dirty="0">
                <a:latin typeface="+mj-lt"/>
              </a:rPr>
              <a:t>, 2020</a:t>
            </a:r>
          </a:p>
        </p:txBody>
      </p:sp>
    </p:spTree>
    <p:extLst>
      <p:ext uri="{BB962C8B-B14F-4D97-AF65-F5344CB8AC3E}">
        <p14:creationId xmlns:p14="http://schemas.microsoft.com/office/powerpoint/2010/main" val="249312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A416D3-0FDE-4903-AA25-2A82B954112F}"/>
              </a:ext>
            </a:extLst>
          </p:cNvPr>
          <p:cNvSpPr txBox="1"/>
          <p:nvPr/>
        </p:nvSpPr>
        <p:spPr>
          <a:xfrm>
            <a:off x="3533775" y="1905001"/>
            <a:ext cx="4819650" cy="3705225"/>
          </a:xfrm>
          <a:prstGeom prst="rect">
            <a:avLst/>
          </a:prstGeom>
          <a:ln w="38100"/>
        </p:spPr>
        <p:style>
          <a:lnRef idx="1">
            <a:schemeClr val="dk1"/>
          </a:lnRef>
          <a:fillRef idx="2">
            <a:schemeClr val="dk1"/>
          </a:fillRef>
          <a:effectRef idx="1">
            <a:schemeClr val="dk1"/>
          </a:effectRef>
          <a:fontRef idx="minor">
            <a:schemeClr val="dk1"/>
          </a:fontRef>
        </p:style>
        <p:txBody>
          <a:bodyPr>
            <a:spAutoFit/>
          </a:bodyPr>
          <a:lstStyle/>
          <a:p>
            <a:pPr defTabSz="685800">
              <a:lnSpc>
                <a:spcPct val="150000"/>
              </a:lnSpc>
              <a:defRPr/>
            </a:pPr>
            <a:endParaRPr lang="en-US" sz="1050" dirty="0">
              <a:solidFill>
                <a:prstClr val="black"/>
              </a:solidFill>
              <a:latin typeface="Century Gothic" panose="020B0502020202020204" pitchFamily="34" charset="0"/>
            </a:endParaRPr>
          </a:p>
          <a:p>
            <a:pPr algn="ctr" defTabSz="685800">
              <a:lnSpc>
                <a:spcPct val="150000"/>
              </a:lnSpc>
              <a:defRPr/>
            </a:pPr>
            <a:r>
              <a:rPr lang="en-US" b="1" i="1" dirty="0">
                <a:solidFill>
                  <a:prstClr val="black"/>
                </a:solidFill>
                <a:latin typeface="Century Gothic" panose="020B0502020202020204" pitchFamily="34" charset="0"/>
              </a:rPr>
              <a:t>All evaluations must be completed by </a:t>
            </a:r>
          </a:p>
          <a:p>
            <a:pPr algn="ctr" defTabSz="685800">
              <a:lnSpc>
                <a:spcPct val="150000"/>
              </a:lnSpc>
              <a:defRPr/>
            </a:pPr>
            <a:r>
              <a:rPr lang="en-US" sz="2800" b="1" i="1" u="sng" dirty="0">
                <a:solidFill>
                  <a:srgbClr val="FF0000"/>
                </a:solidFill>
                <a:latin typeface="Century Gothic" panose="020B0502020202020204" pitchFamily="34" charset="0"/>
              </a:rPr>
              <a:t>Wednesday, October 28, 2020</a:t>
            </a:r>
            <a:r>
              <a:rPr lang="en-US" sz="2800" b="1" i="1" u="sng" dirty="0">
                <a:solidFill>
                  <a:prstClr val="black"/>
                </a:solidFill>
                <a:latin typeface="Century Gothic" panose="020B0502020202020204" pitchFamily="34" charset="0"/>
              </a:rPr>
              <a:t> </a:t>
            </a:r>
          </a:p>
          <a:p>
            <a:pPr algn="ctr" defTabSz="685800">
              <a:lnSpc>
                <a:spcPct val="150000"/>
              </a:lnSpc>
              <a:defRPr/>
            </a:pPr>
            <a:r>
              <a:rPr lang="en-US" b="1" i="1" dirty="0">
                <a:solidFill>
                  <a:prstClr val="black"/>
                </a:solidFill>
                <a:latin typeface="Century Gothic" panose="020B0502020202020204" pitchFamily="34" charset="0"/>
              </a:rPr>
              <a:t>If you do not complete an evaluation by this deadline, you will not receive continuing education hours for this conference.  </a:t>
            </a:r>
            <a:endParaRPr lang="en-US" sz="1500" b="1" i="1" dirty="0">
              <a:solidFill>
                <a:prstClr val="black"/>
              </a:solidFill>
              <a:latin typeface="Century Gothic" panose="020B0502020202020204" pitchFamily="34" charset="0"/>
            </a:endParaRPr>
          </a:p>
        </p:txBody>
      </p:sp>
      <p:sp>
        <p:nvSpPr>
          <p:cNvPr id="11" name="TextBox 10">
            <a:extLst>
              <a:ext uri="{FF2B5EF4-FFF2-40B4-BE49-F238E27FC236}">
                <a16:creationId xmlns:a16="http://schemas.microsoft.com/office/drawing/2014/main" id="{0BCD7732-40CC-42F2-9174-709BA7E20648}"/>
              </a:ext>
            </a:extLst>
          </p:cNvPr>
          <p:cNvSpPr txBox="1"/>
          <p:nvPr/>
        </p:nvSpPr>
        <p:spPr>
          <a:xfrm>
            <a:off x="3228975" y="587376"/>
            <a:ext cx="5429250" cy="715963"/>
          </a:xfrm>
          <a:prstGeom prst="rect">
            <a:avLst/>
          </a:prstGeom>
          <a:noFill/>
        </p:spPr>
        <p:txBody>
          <a:bodyPr>
            <a:spAutoFit/>
          </a:bodyPr>
          <a:lstStyle/>
          <a:p>
            <a:pPr algn="ctr" defTabSz="685800">
              <a:defRPr/>
            </a:pPr>
            <a:r>
              <a:rPr lang="en-US" sz="4050" dirty="0">
                <a:solidFill>
                  <a:srgbClr val="FF0000"/>
                </a:solidFill>
                <a:effectLst>
                  <a:outerShdw blurRad="38100" dist="38100" dir="2700000" algn="tl">
                    <a:srgbClr val="000000">
                      <a:alpha val="43137"/>
                    </a:srgbClr>
                  </a:outerShdw>
                </a:effectLst>
                <a:latin typeface="Century Gothic" panose="020B0502020202020204" pitchFamily="34" charset="0"/>
              </a:rPr>
              <a:t>Deadline!!!</a:t>
            </a:r>
          </a:p>
        </p:txBody>
      </p:sp>
      <p:pic>
        <p:nvPicPr>
          <p:cNvPr id="43012" name="Picture 5">
            <a:extLst>
              <a:ext uri="{FF2B5EF4-FFF2-40B4-BE49-F238E27FC236}">
                <a16:creationId xmlns:a16="http://schemas.microsoft.com/office/drawing/2014/main" id="{C3CE8DC6-C2A4-4C5B-A29F-358DC4527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1"/>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9798">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750"/>
                                        <p:tgtEl>
                                          <p:spTgt spid="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75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75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9268CB-3740-408A-9F89-1F1BD009A097}"/>
              </a:ext>
            </a:extLst>
          </p:cNvPr>
          <p:cNvSpPr txBox="1"/>
          <p:nvPr/>
        </p:nvSpPr>
        <p:spPr>
          <a:xfrm>
            <a:off x="3481389" y="1928814"/>
            <a:ext cx="5043487" cy="182902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defTabSz="685800">
              <a:lnSpc>
                <a:spcPct val="150000"/>
              </a:lnSpc>
              <a:defRPr/>
            </a:pPr>
            <a:endParaRPr lang="en-US" sz="1050" dirty="0">
              <a:solidFill>
                <a:prstClr val="black"/>
              </a:solidFill>
              <a:latin typeface="Century Gothic" panose="020B0502020202020204" pitchFamily="34" charset="0"/>
            </a:endParaRPr>
          </a:p>
          <a:p>
            <a:pPr algn="ctr" defTabSz="685800">
              <a:lnSpc>
                <a:spcPct val="150000"/>
              </a:lnSpc>
              <a:defRPr/>
            </a:pPr>
            <a:r>
              <a:rPr lang="en-US" dirty="0">
                <a:solidFill>
                  <a:prstClr val="black"/>
                </a:solidFill>
                <a:latin typeface="Century Gothic" panose="020B0502020202020204" pitchFamily="34" charset="0"/>
              </a:rPr>
              <a:t>In order to access the evaluation on LOD, you must enter the access code.</a:t>
            </a:r>
          </a:p>
          <a:p>
            <a:pPr algn="ctr" defTabSz="685800">
              <a:lnSpc>
                <a:spcPct val="150000"/>
              </a:lnSpc>
              <a:defRPr/>
            </a:pPr>
            <a:r>
              <a:rPr lang="en-US" sz="3300" b="1" dirty="0">
                <a:solidFill>
                  <a:srgbClr val="FF0000"/>
                </a:solidFill>
                <a:latin typeface="Century Gothic" panose="020B0502020202020204" pitchFamily="34" charset="0"/>
              </a:rPr>
              <a:t>NCTRC</a:t>
            </a:r>
            <a:r>
              <a:rPr lang="en-US" sz="3300" b="1" i="1" dirty="0">
                <a:solidFill>
                  <a:srgbClr val="FF0000"/>
                </a:solidFill>
                <a:latin typeface="Century Gothic" panose="020B0502020202020204" pitchFamily="34" charset="0"/>
              </a:rPr>
              <a:t>2020</a:t>
            </a:r>
          </a:p>
        </p:txBody>
      </p:sp>
      <p:sp>
        <p:nvSpPr>
          <p:cNvPr id="5" name="TextBox 4">
            <a:extLst>
              <a:ext uri="{FF2B5EF4-FFF2-40B4-BE49-F238E27FC236}">
                <a16:creationId xmlns:a16="http://schemas.microsoft.com/office/drawing/2014/main" id="{A2ADBCE1-DB77-4F84-AE5D-F99699D89621}"/>
              </a:ext>
            </a:extLst>
          </p:cNvPr>
          <p:cNvSpPr txBox="1"/>
          <p:nvPr/>
        </p:nvSpPr>
        <p:spPr>
          <a:xfrm>
            <a:off x="3181350" y="1074738"/>
            <a:ext cx="5429250" cy="715962"/>
          </a:xfrm>
          <a:prstGeom prst="rect">
            <a:avLst/>
          </a:prstGeom>
          <a:noFill/>
        </p:spPr>
        <p:txBody>
          <a:bodyPr>
            <a:spAutoFit/>
          </a:bodyPr>
          <a:lstStyle/>
          <a:p>
            <a:pPr algn="ctr" defTabSz="685800">
              <a:defRPr/>
            </a:pPr>
            <a:r>
              <a:rPr lang="en-US" sz="4050" dirty="0">
                <a:solidFill>
                  <a:prstClr val="black"/>
                </a:solidFill>
                <a:effectLst>
                  <a:outerShdw blurRad="38100" dist="38100" dir="2700000" algn="tl">
                    <a:srgbClr val="000000">
                      <a:alpha val="43137"/>
                    </a:srgbClr>
                  </a:outerShdw>
                </a:effectLst>
                <a:latin typeface="Century Gothic" panose="020B0502020202020204" pitchFamily="34" charset="0"/>
              </a:rPr>
              <a:t>Access Code</a:t>
            </a:r>
          </a:p>
        </p:txBody>
      </p:sp>
      <p:pic>
        <p:nvPicPr>
          <p:cNvPr id="44036" name="Picture 5">
            <a:extLst>
              <a:ext uri="{FF2B5EF4-FFF2-40B4-BE49-F238E27FC236}">
                <a16:creationId xmlns:a16="http://schemas.microsoft.com/office/drawing/2014/main" id="{B659D73B-3EFF-4C14-8078-7A565FF09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257801"/>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9798">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750"/>
                                        <p:tgtEl>
                                          <p:spTgt spid="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75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C96839CE-3E22-4D8D-9DD7-F5F5B7D80BE1}"/>
              </a:ext>
            </a:extLst>
          </p:cNvPr>
          <p:cNvSpPr>
            <a:spLocks noGrp="1"/>
          </p:cNvSpPr>
          <p:nvPr>
            <p:ph type="title"/>
          </p:nvPr>
        </p:nvSpPr>
        <p:spPr>
          <a:xfrm>
            <a:off x="2566988" y="323850"/>
            <a:ext cx="7543800" cy="1087438"/>
          </a:xfrm>
        </p:spPr>
        <p:txBody>
          <a:bodyPr/>
          <a:lstStyle/>
          <a:p>
            <a:pPr eaLnBrk="1" hangingPunct="1"/>
            <a:r>
              <a:rPr lang="en-US" altLang="en-US"/>
              <a:t>Course Evaluation &amp; CE Certificate</a:t>
            </a:r>
          </a:p>
        </p:txBody>
      </p:sp>
      <p:sp>
        <p:nvSpPr>
          <p:cNvPr id="8" name="Content Placeholder 7">
            <a:extLst>
              <a:ext uri="{FF2B5EF4-FFF2-40B4-BE49-F238E27FC236}">
                <a16:creationId xmlns:a16="http://schemas.microsoft.com/office/drawing/2014/main" id="{567583F9-CB52-4BAA-99BA-C56553A44E18}"/>
              </a:ext>
            </a:extLst>
          </p:cNvPr>
          <p:cNvSpPr>
            <a:spLocks noGrp="1"/>
          </p:cNvSpPr>
          <p:nvPr>
            <p:ph idx="1"/>
          </p:nvPr>
        </p:nvSpPr>
        <p:spPr>
          <a:xfrm>
            <a:off x="2566988" y="1905000"/>
            <a:ext cx="7200900" cy="3244850"/>
          </a:xfrm>
        </p:spPr>
        <p:txBody>
          <a:bodyPr rtlCol="0">
            <a:normAutofit fontScale="92500" lnSpcReduction="10000"/>
          </a:bodyPr>
          <a:lstStyle/>
          <a:p>
            <a:pPr eaLnBrk="1" fontAlgn="auto" hangingPunct="1">
              <a:spcAft>
                <a:spcPts val="0"/>
              </a:spcAft>
              <a:buFont typeface="Wingdings" panose="05000000000000000000" pitchFamily="2" charset="2"/>
              <a:buChar char="v"/>
              <a:defRPr/>
            </a:pPr>
            <a:r>
              <a:rPr lang="en-US" b="1" dirty="0">
                <a:solidFill>
                  <a:schemeClr val="accent3">
                    <a:lumMod val="50000"/>
                  </a:schemeClr>
                </a:solidFill>
              </a:rPr>
              <a:t>Deadline is </a:t>
            </a:r>
            <a:r>
              <a:rPr lang="en-US" b="1" u="sng" dirty="0">
                <a:solidFill>
                  <a:schemeClr val="accent3">
                    <a:lumMod val="50000"/>
                  </a:schemeClr>
                </a:solidFill>
              </a:rPr>
              <a:t>October 28, 2020</a:t>
            </a:r>
          </a:p>
          <a:p>
            <a:pPr eaLnBrk="1" fontAlgn="auto" hangingPunct="1">
              <a:spcAft>
                <a:spcPts val="0"/>
              </a:spcAft>
              <a:buFont typeface="Wingdings" panose="05000000000000000000" pitchFamily="2" charset="2"/>
              <a:buChar char="v"/>
              <a:defRPr/>
            </a:pPr>
            <a:endParaRPr lang="en-US" b="1" u="sng" dirty="0">
              <a:solidFill>
                <a:schemeClr val="accent3">
                  <a:lumMod val="50000"/>
                </a:schemeClr>
              </a:solidFill>
            </a:endParaRPr>
          </a:p>
          <a:p>
            <a:pPr eaLnBrk="1" fontAlgn="auto" hangingPunct="1">
              <a:spcAft>
                <a:spcPts val="0"/>
              </a:spcAft>
              <a:buFont typeface="Wingdings" panose="05000000000000000000" pitchFamily="2" charset="2"/>
              <a:buChar char="v"/>
              <a:defRPr/>
            </a:pPr>
            <a:r>
              <a:rPr lang="en-US" b="1" dirty="0">
                <a:solidFill>
                  <a:schemeClr val="accent3">
                    <a:lumMod val="50000"/>
                  </a:schemeClr>
                </a:solidFill>
              </a:rPr>
              <a:t>Access Code is </a:t>
            </a:r>
            <a:r>
              <a:rPr lang="en-US" b="1" dirty="0">
                <a:solidFill>
                  <a:srgbClr val="C00000"/>
                </a:solidFill>
              </a:rPr>
              <a:t>NCTRC2020</a:t>
            </a:r>
          </a:p>
          <a:p>
            <a:pPr eaLnBrk="1" fontAlgn="auto" hangingPunct="1">
              <a:spcAft>
                <a:spcPts val="0"/>
              </a:spcAft>
              <a:buFont typeface="Wingdings" panose="05000000000000000000" pitchFamily="2" charset="2"/>
              <a:buChar char="v"/>
              <a:defRPr/>
            </a:pPr>
            <a:endParaRPr lang="en-US" b="1" dirty="0">
              <a:solidFill>
                <a:srgbClr val="C00000"/>
              </a:solidFill>
            </a:endParaRPr>
          </a:p>
          <a:p>
            <a:pPr eaLnBrk="1" fontAlgn="auto" hangingPunct="1">
              <a:spcAft>
                <a:spcPts val="0"/>
              </a:spcAft>
              <a:buFont typeface="Wingdings" panose="05000000000000000000" pitchFamily="2" charset="2"/>
              <a:buChar char="v"/>
              <a:defRPr/>
            </a:pPr>
            <a:r>
              <a:rPr lang="en-US" b="1" dirty="0">
                <a:hlinkClick r:id="rId3"/>
              </a:rPr>
              <a:t>www.learnondemand.org</a:t>
            </a:r>
            <a:endParaRPr lang="en-US" b="1" dirty="0"/>
          </a:p>
          <a:p>
            <a:pPr eaLnBrk="1" fontAlgn="auto" hangingPunct="1">
              <a:spcAft>
                <a:spcPts val="0"/>
              </a:spcAft>
              <a:buFont typeface="Wingdings" panose="05000000000000000000" pitchFamily="2" charset="2"/>
              <a:buChar char="v"/>
              <a:defRPr/>
            </a:pPr>
            <a:endParaRPr lang="en-US" b="1" dirty="0"/>
          </a:p>
          <a:p>
            <a:pPr marL="0" indent="0" algn="ctr" eaLnBrk="1" fontAlgn="auto" hangingPunct="1">
              <a:lnSpc>
                <a:spcPct val="150000"/>
              </a:lnSpc>
              <a:spcBef>
                <a:spcPts val="0"/>
              </a:spcBef>
              <a:spcAft>
                <a:spcPts val="0"/>
              </a:spcAft>
              <a:buNone/>
              <a:defRPr/>
            </a:pPr>
            <a:r>
              <a:rPr lang="en-US" dirty="0">
                <a:solidFill>
                  <a:prstClr val="black"/>
                </a:solidFill>
                <a:latin typeface="Century Gothic" panose="020B0502020202020204" pitchFamily="34" charset="0"/>
              </a:rPr>
              <a:t>Questions about evaluations and/or certificates should be directed to </a:t>
            </a:r>
            <a:r>
              <a:rPr lang="en-US" b="1" dirty="0">
                <a:solidFill>
                  <a:srgbClr val="C00000"/>
                </a:solidFill>
                <a:latin typeface="Century Gothic" panose="020B0502020202020204" pitchFamily="34" charset="0"/>
              </a:rPr>
              <a:t>IDHIeducation@uams.edu</a:t>
            </a:r>
            <a:r>
              <a:rPr lang="en-US" dirty="0">
                <a:solidFill>
                  <a:prstClr val="black"/>
                </a:solidFill>
                <a:latin typeface="Century Gothic" panose="020B0502020202020204" pitchFamily="34" charset="0"/>
              </a:rPr>
              <a:t> </a:t>
            </a:r>
          </a:p>
          <a:p>
            <a:pPr marL="0" indent="0" algn="ctr" eaLnBrk="1" fontAlgn="auto" hangingPunct="1">
              <a:lnSpc>
                <a:spcPct val="150000"/>
              </a:lnSpc>
              <a:spcBef>
                <a:spcPts val="0"/>
              </a:spcBef>
              <a:spcAft>
                <a:spcPts val="0"/>
              </a:spcAft>
              <a:buNone/>
              <a:defRPr/>
            </a:pPr>
            <a:r>
              <a:rPr lang="en-US" dirty="0">
                <a:solidFill>
                  <a:prstClr val="black"/>
                </a:solidFill>
                <a:latin typeface="Century Gothic" panose="020B0502020202020204" pitchFamily="34" charset="0"/>
              </a:rPr>
              <a:t>or 1-855-234-3348 </a:t>
            </a:r>
          </a:p>
          <a:p>
            <a:pPr eaLnBrk="1" fontAlgn="auto" hangingPunct="1">
              <a:spcAft>
                <a:spcPts val="0"/>
              </a:spcAft>
              <a:buFont typeface="Wingdings" panose="05000000000000000000" pitchFamily="2" charset="2"/>
              <a:buChar char="v"/>
              <a:defRPr/>
            </a:pPr>
            <a:endParaRPr lang="en-US" b="1" dirty="0"/>
          </a:p>
        </p:txBody>
      </p:sp>
      <p:pic>
        <p:nvPicPr>
          <p:cNvPr id="45060" name="Picture 5">
            <a:extLst>
              <a:ext uri="{FF2B5EF4-FFF2-40B4-BE49-F238E27FC236}">
                <a16:creationId xmlns:a16="http://schemas.microsoft.com/office/drawing/2014/main" id="{9C1FD9CB-8BFA-43A2-B47B-6A67895DC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643563"/>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9798">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0797-8119-4FF0-B8E6-5C547CC15451}"/>
              </a:ext>
            </a:extLst>
          </p:cNvPr>
          <p:cNvSpPr>
            <a:spLocks noGrp="1"/>
          </p:cNvSpPr>
          <p:nvPr>
            <p:ph type="title"/>
          </p:nvPr>
        </p:nvSpPr>
        <p:spPr/>
        <p:txBody>
          <a:bodyPr/>
          <a:lstStyle/>
          <a:p>
            <a:r>
              <a:rPr lang="en-US" dirty="0">
                <a:latin typeface="+mn-lt"/>
              </a:rPr>
              <a:t>Today’s Agenda</a:t>
            </a:r>
          </a:p>
        </p:txBody>
      </p:sp>
      <p:sp>
        <p:nvSpPr>
          <p:cNvPr id="4" name="Shape 181">
            <a:extLst>
              <a:ext uri="{FF2B5EF4-FFF2-40B4-BE49-F238E27FC236}">
                <a16:creationId xmlns:a16="http://schemas.microsoft.com/office/drawing/2014/main" id="{70B4E8BA-DC21-4EF0-A54F-9ADC4057B8DB}"/>
              </a:ext>
            </a:extLst>
          </p:cNvPr>
          <p:cNvSpPr txBox="1">
            <a:spLocks/>
          </p:cNvSpPr>
          <p:nvPr/>
        </p:nvSpPr>
        <p:spPr>
          <a:xfrm>
            <a:off x="323851" y="1549605"/>
            <a:ext cx="9344025" cy="421701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600"/>
              </a:spcAft>
            </a:pP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Case Study #1: Increasing Reach and Accessibility of Telehealth Services for Children with Disabilities during COVID-19 and Beyond  (10 min</a:t>
            </a:r>
            <a:r>
              <a:rPr lang="es-ES" sz="1800" b="1" dirty="0">
                <a:latin typeface="Open Sans" panose="020B0606030504020204" pitchFamily="34" charset="0"/>
                <a:ea typeface="Open Sans" panose="020B0606030504020204" pitchFamily="34" charset="0"/>
                <a:cs typeface="Open Sans" panose="020B0606030504020204" pitchFamily="34" charset="0"/>
              </a:rPr>
              <a:t>)</a:t>
            </a:r>
            <a:endParaRPr lang="en-US" sz="1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base">
              <a:spcBef>
                <a:spcPts val="0"/>
              </a:spcBef>
              <a:spcAft>
                <a:spcPts val="600"/>
              </a:spcAft>
            </a:pPr>
            <a:r>
              <a:rPr lang="en-US" sz="1800" b="1" dirty="0">
                <a:solidFill>
                  <a:prstClr val="black"/>
                </a:solidFill>
                <a:ea typeface="Open Sans" panose="020B0606030504020204" pitchFamily="34" charset="0"/>
                <a:cs typeface="Open Sans" panose="020B0606030504020204" pitchFamily="34" charset="0"/>
              </a:rPr>
              <a:t>Q&amp;A Follow-up </a:t>
            </a:r>
            <a:r>
              <a:rPr lang="en-US" sz="1800" dirty="0">
                <a:solidFill>
                  <a:prstClr val="black"/>
                </a:solidFill>
                <a:ea typeface="Open Sans" panose="020B0606030504020204" pitchFamily="34" charset="0"/>
                <a:cs typeface="Open Sans" panose="020B0606030504020204" pitchFamily="34" charset="0"/>
              </a:rPr>
              <a:t>(5 min)</a:t>
            </a: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prstClr val="black"/>
                </a:solidFill>
                <a:ea typeface="Open Sans" panose="020B0606030504020204" pitchFamily="34" charset="0"/>
                <a:cs typeface="Open Sans" panose="020B0606030504020204" pitchFamily="34" charset="0"/>
              </a:rPr>
              <a:t>– Moderated by Dr. Christian </a:t>
            </a:r>
            <a:r>
              <a:rPr lang="en-US" sz="1800" dirty="0" err="1">
                <a:solidFill>
                  <a:prstClr val="black"/>
                </a:solidFill>
                <a:ea typeface="Open Sans" panose="020B0606030504020204" pitchFamily="34" charset="0"/>
                <a:cs typeface="Open Sans" panose="020B0606030504020204" pitchFamily="34" charset="0"/>
              </a:rPr>
              <a:t>Ramers</a:t>
            </a:r>
            <a:r>
              <a:rPr lang="en-US" sz="1800" dirty="0">
                <a:solidFill>
                  <a:prstClr val="black"/>
                </a:solidFill>
                <a:ea typeface="Open Sans" panose="020B0606030504020204" pitchFamily="34" charset="0"/>
                <a:cs typeface="Open Sans" panose="020B0606030504020204" pitchFamily="34" charset="0"/>
              </a:rPr>
              <a:t>.</a:t>
            </a:r>
          </a:p>
          <a:p>
            <a:pPr marL="457200" lvl="1" indent="0" fontAlgn="base">
              <a:spcBef>
                <a:spcPts val="0"/>
              </a:spcBef>
              <a:spcAft>
                <a:spcPts val="600"/>
              </a:spcAft>
              <a:buNone/>
            </a:pPr>
            <a:endParaRPr lang="en-US" sz="1800" dirty="0">
              <a:solidFill>
                <a:prstClr val="black"/>
              </a:solidFill>
              <a:ea typeface="Open Sans" panose="020B0606030504020204" pitchFamily="34" charset="0"/>
              <a:cs typeface="Open Sans" panose="020B0606030504020204" pitchFamily="34" charset="0"/>
            </a:endParaRPr>
          </a:p>
          <a:p>
            <a:pPr fontAlgn="base">
              <a:spcBef>
                <a:spcPts val="0"/>
              </a:spcBef>
              <a:spcAft>
                <a:spcPts val="600"/>
              </a:spcAft>
            </a:pP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Didactic: Federal Legal Considerations for Accessible Telehealth for Individuals With Disabilities </a:t>
            </a:r>
            <a:r>
              <a:rPr lang="en-US" sz="1800" b="1">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(16 </a:t>
            </a: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min)</a:t>
            </a:r>
          </a:p>
          <a:p>
            <a:pPr lvl="1" fontAlgn="base">
              <a:spcBef>
                <a:spcPts val="0"/>
              </a:spcBef>
              <a:spcAft>
                <a:spcPts val="600"/>
              </a:spcAft>
            </a:pPr>
            <a:r>
              <a:rPr lang="en-US" sz="1800" b="1" dirty="0">
                <a:solidFill>
                  <a:prstClr val="black"/>
                </a:solidFill>
                <a:ea typeface="Open Sans" panose="020B0606030504020204" pitchFamily="34" charset="0"/>
                <a:cs typeface="Open Sans" panose="020B0606030504020204" pitchFamily="34" charset="0"/>
              </a:rPr>
              <a:t>Q&amp;A Follow-up </a:t>
            </a:r>
            <a:r>
              <a:rPr lang="en-US" sz="1800" dirty="0">
                <a:solidFill>
                  <a:prstClr val="black"/>
                </a:solidFill>
                <a:ea typeface="Open Sans" panose="020B0606030504020204" pitchFamily="34" charset="0"/>
                <a:cs typeface="Open Sans" panose="020B0606030504020204" pitchFamily="34" charset="0"/>
              </a:rPr>
              <a:t>(5 min)</a:t>
            </a: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prstClr val="black"/>
                </a:solidFill>
                <a:ea typeface="Open Sans" panose="020B0606030504020204" pitchFamily="34" charset="0"/>
                <a:cs typeface="Open Sans" panose="020B0606030504020204" pitchFamily="34" charset="0"/>
              </a:rPr>
              <a:t>– Moderated by Dr. Christian </a:t>
            </a:r>
            <a:r>
              <a:rPr lang="en-US" sz="1800" dirty="0" err="1">
                <a:solidFill>
                  <a:prstClr val="black"/>
                </a:solidFill>
                <a:ea typeface="Open Sans" panose="020B0606030504020204" pitchFamily="34" charset="0"/>
                <a:cs typeface="Open Sans" panose="020B0606030504020204" pitchFamily="34" charset="0"/>
              </a:rPr>
              <a:t>Ramers</a:t>
            </a:r>
            <a:r>
              <a:rPr lang="en-US" sz="1800" dirty="0">
                <a:solidFill>
                  <a:prstClr val="black"/>
                </a:solidFill>
                <a:ea typeface="Open Sans" panose="020B0606030504020204" pitchFamily="34" charset="0"/>
                <a:cs typeface="Open Sans" panose="020B0606030504020204" pitchFamily="34" charset="0"/>
              </a:rPr>
              <a:t>.</a:t>
            </a:r>
          </a:p>
          <a:p>
            <a:pPr marL="457200" lvl="1" indent="0" fontAlgn="base">
              <a:spcBef>
                <a:spcPts val="0"/>
              </a:spcBef>
              <a:spcAft>
                <a:spcPts val="600"/>
              </a:spcAft>
              <a:buNone/>
            </a:pPr>
            <a:endParaRPr lang="en-US" sz="1800" dirty="0">
              <a:solidFill>
                <a:prstClr val="black"/>
              </a:solidFill>
              <a:ea typeface="Open Sans" panose="020B0606030504020204" pitchFamily="34" charset="0"/>
              <a:cs typeface="Open Sans" panose="020B0606030504020204" pitchFamily="34" charset="0"/>
            </a:endParaRPr>
          </a:p>
          <a:p>
            <a:pPr fontAlgn="base">
              <a:spcBef>
                <a:spcPts val="0"/>
              </a:spcBef>
              <a:spcAft>
                <a:spcPts val="600"/>
              </a:spcAft>
            </a:pP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Case Study #2: Increasing Reach and Accessibility of Telehealth Services for Children with Disabilities during COVID-19 and Beyond  (12 min</a:t>
            </a:r>
            <a:r>
              <a:rPr lang="es-ES" sz="1800" b="1" dirty="0">
                <a:latin typeface="Open Sans" panose="020B0606030504020204" pitchFamily="34" charset="0"/>
                <a:ea typeface="Open Sans" panose="020B0606030504020204" pitchFamily="34" charset="0"/>
                <a:cs typeface="Open Sans" panose="020B0606030504020204" pitchFamily="34" charset="0"/>
              </a:rPr>
              <a:t>)</a:t>
            </a:r>
            <a:endParaRPr lang="en-US" sz="1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57200" lvl="1" indent="0" fontAlgn="base">
              <a:spcBef>
                <a:spcPts val="0"/>
              </a:spcBef>
              <a:spcAft>
                <a:spcPts val="600"/>
              </a:spcAft>
              <a:buNone/>
            </a:pPr>
            <a:endPar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ts val="0"/>
              </a:spcBef>
              <a:spcAft>
                <a:spcPts val="600"/>
              </a:spcAft>
            </a:pP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Closing Remarks </a:t>
            </a:r>
            <a:r>
              <a:rPr lang="en-US" sz="1800"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 Mei Kwong, JD (5 min)</a:t>
            </a:r>
            <a:endPar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143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Facilitator Introduction</a:t>
            </a:r>
            <a:endParaRPr lang="en-US" dirty="0">
              <a:solidFill>
                <a:srgbClr val="FF0000"/>
              </a:solidFill>
            </a:endParaRPr>
          </a:p>
        </p:txBody>
      </p:sp>
      <p:pic>
        <p:nvPicPr>
          <p:cNvPr id="4" name="Picture 3">
            <a:extLst>
              <a:ext uri="{FF2B5EF4-FFF2-40B4-BE49-F238E27FC236}">
                <a16:creationId xmlns:a16="http://schemas.microsoft.com/office/drawing/2014/main" id="{0E89AD81-95A7-4A11-A842-EC105E363F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851" y="1609025"/>
            <a:ext cx="2809314" cy="3908890"/>
          </a:xfrm>
          <a:prstGeom prst="rect">
            <a:avLst/>
          </a:prstGeom>
        </p:spPr>
      </p:pic>
      <p:sp>
        <p:nvSpPr>
          <p:cNvPr id="5" name="TextBox 4">
            <a:extLst>
              <a:ext uri="{FF2B5EF4-FFF2-40B4-BE49-F238E27FC236}">
                <a16:creationId xmlns:a16="http://schemas.microsoft.com/office/drawing/2014/main" id="{751180B2-A3CF-46DC-85A5-60DCB0092E10}"/>
              </a:ext>
            </a:extLst>
          </p:cNvPr>
          <p:cNvSpPr txBox="1"/>
          <p:nvPr/>
        </p:nvSpPr>
        <p:spPr>
          <a:xfrm>
            <a:off x="3509682" y="1609025"/>
            <a:ext cx="8167969" cy="4059060"/>
          </a:xfrm>
          <a:prstGeom prst="rect">
            <a:avLst/>
          </a:prstGeom>
          <a:noFill/>
        </p:spPr>
        <p:txBody>
          <a:bodyPr wrap="square" rtlCol="0">
            <a:spAutoFit/>
          </a:bodyPr>
          <a:lstStyle/>
          <a:p>
            <a:pPr marL="0" marR="0">
              <a:lnSpc>
                <a:spcPct val="115000"/>
              </a:lnSpc>
              <a:spcBef>
                <a:spcPts val="0"/>
              </a:spcBef>
              <a:spcAft>
                <a:spcPts val="1000"/>
              </a:spcAft>
            </a:pPr>
            <a:r>
              <a:rPr lang="en-US" sz="1800" b="1" dirty="0">
                <a:effectLst/>
                <a:latin typeface="Calibri" panose="020F0502020204030204" pitchFamily="34" charset="0"/>
                <a:ea typeface="MS Mincho" panose="02020609040205080304" pitchFamily="49" charset="-128"/>
                <a:cs typeface="Times New Roman" panose="02020603050405020304" pitchFamily="18" charset="0"/>
              </a:rPr>
              <a:t>Christian B. </a:t>
            </a:r>
            <a:r>
              <a:rPr lang="en-US" sz="1800" b="1" dirty="0" err="1">
                <a:effectLst/>
                <a:latin typeface="Calibri" panose="020F0502020204030204" pitchFamily="34" charset="0"/>
                <a:ea typeface="MS Mincho" panose="02020609040205080304" pitchFamily="49" charset="-128"/>
                <a:cs typeface="Times New Roman" panose="02020603050405020304" pitchFamily="18" charset="0"/>
              </a:rPr>
              <a:t>Ramers</a:t>
            </a:r>
            <a:r>
              <a:rPr lang="en-US" sz="1800" b="1" dirty="0">
                <a:effectLst/>
                <a:latin typeface="Calibri" panose="020F0502020204030204" pitchFamily="34" charset="0"/>
                <a:ea typeface="MS Mincho" panose="02020609040205080304" pitchFamily="49" charset="-128"/>
                <a:cs typeface="Times New Roman" panose="02020603050405020304" pitchFamily="18" charset="0"/>
              </a:rPr>
              <a:t>, MD, MPH, AAHIVS – </a:t>
            </a:r>
            <a:r>
              <a:rPr lang="en-US" sz="1800" b="1" dirty="0" err="1">
                <a:effectLst/>
                <a:latin typeface="Calibri" panose="020F0502020204030204" pitchFamily="34" charset="0"/>
                <a:ea typeface="MS Mincho" panose="02020609040205080304" pitchFamily="49" charset="-128"/>
                <a:cs typeface="Times New Roman" panose="02020603050405020304" pitchFamily="18" charset="0"/>
              </a:rPr>
              <a:t>Biosketch</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15000"/>
              </a:lnSpc>
              <a:spcBef>
                <a:spcPts val="0"/>
              </a:spcBef>
              <a:spcAft>
                <a:spcPts val="1000"/>
              </a:spcAf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Dr. </a:t>
            </a:r>
            <a:r>
              <a:rPr lang="en-US" sz="1600" dirty="0" err="1">
                <a:effectLst/>
                <a:latin typeface="Calibri" panose="020F0502020204030204" pitchFamily="34" charset="0"/>
                <a:ea typeface="MS Mincho" panose="02020609040205080304" pitchFamily="49" charset="-128"/>
                <a:cs typeface="Times New Roman" panose="02020603050405020304" pitchFamily="18" charset="0"/>
              </a:rPr>
              <a:t>Ramers</a:t>
            </a:r>
            <a:r>
              <a:rPr lang="en-US" sz="1600" dirty="0">
                <a:effectLst/>
                <a:latin typeface="Calibri" panose="020F0502020204030204" pitchFamily="34" charset="0"/>
                <a:ea typeface="MS Mincho" panose="02020609040205080304" pitchFamily="49" charset="-128"/>
                <a:cs typeface="Times New Roman" panose="02020603050405020304" pitchFamily="18" charset="0"/>
              </a:rPr>
              <a:t> is the Chief of Population Health and Director of Graduate Medical Education at the Family Health Centers of San Diego (FHCSD), a large Federally Qualified Health Center (FQHC) system serving nearly 200,000 medically underserved individuals throughout San Diego county.  He is board certified in Internal Medicine, Infectious Diseases, and Addiction Medicine, and is particularly interested in HIV, HBV, HCV, and service of medically underserved, immigrant, and refugee populations.  He co-chairs the California Chapter of the American Academy of HIV Medicine and has advocated for HIV/HCV care at the state legislative level.  He has served as a consultant for CDC-sponsored HIV/HBV/HCV educational projects in Asia and Africa.  Since 2018 he has served as the Senior Clinical Advisor for the Clinton Health Access Initiative’s Global Hepatitis Program, working to eliminate HBV and HCV in seven partner countries in Asia and Africa.  </a:t>
            </a:r>
          </a:p>
          <a:p>
            <a:endParaRPr lang="en-US" dirty="0"/>
          </a:p>
        </p:txBody>
      </p:sp>
    </p:spTree>
    <p:extLst>
      <p:ext uri="{BB962C8B-B14F-4D97-AF65-F5344CB8AC3E}">
        <p14:creationId xmlns:p14="http://schemas.microsoft.com/office/powerpoint/2010/main" val="737710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84B2-B773-468A-BACE-F2A38C31D73E}"/>
              </a:ext>
            </a:extLst>
          </p:cNvPr>
          <p:cNvSpPr>
            <a:spLocks noGrp="1"/>
          </p:cNvSpPr>
          <p:nvPr>
            <p:ph type="title"/>
          </p:nvPr>
        </p:nvSpPr>
        <p:spPr>
          <a:xfrm>
            <a:off x="4094288" y="742951"/>
            <a:ext cx="7711807" cy="1181100"/>
          </a:xfrm>
        </p:spPr>
        <p:txBody>
          <a:bodyPr/>
          <a:lstStyle/>
          <a:p>
            <a:r>
              <a:rPr lang="en-US" dirty="0">
                <a:latin typeface="+mn-lt"/>
              </a:rPr>
              <a:t>Case Study #1</a:t>
            </a:r>
          </a:p>
        </p:txBody>
      </p:sp>
      <p:sp>
        <p:nvSpPr>
          <p:cNvPr id="3" name="Text Placeholder 2">
            <a:extLst>
              <a:ext uri="{FF2B5EF4-FFF2-40B4-BE49-F238E27FC236}">
                <a16:creationId xmlns:a16="http://schemas.microsoft.com/office/drawing/2014/main" id="{30F1ADCF-189D-4DAF-A12B-7D2F6EAAACB6}"/>
              </a:ext>
            </a:extLst>
          </p:cNvPr>
          <p:cNvSpPr>
            <a:spLocks noGrp="1"/>
          </p:cNvSpPr>
          <p:nvPr>
            <p:ph type="body" idx="1"/>
          </p:nvPr>
        </p:nvSpPr>
        <p:spPr>
          <a:xfrm>
            <a:off x="4094288" y="2339228"/>
            <a:ext cx="7754255" cy="3626320"/>
          </a:xfrm>
        </p:spPr>
        <p:txBody>
          <a:bodyPr/>
          <a:lstStyle/>
          <a:p>
            <a:pPr marL="0" indent="0">
              <a:buNone/>
            </a:pPr>
            <a:r>
              <a:rPr lang="en-US" sz="3200" b="1" dirty="0">
                <a:latin typeface="+mn-lt"/>
              </a:rPr>
              <a:t>Topic: Increasing Reach and Accessibility of Telehealth Services for Children with Disabilities during COVID-19 and Beyond</a:t>
            </a:r>
            <a:endParaRPr lang="en-US" dirty="0">
              <a:latin typeface="+mn-lt"/>
            </a:endParaRPr>
          </a:p>
          <a:p>
            <a:pPr marL="0" indent="0">
              <a:buNone/>
            </a:pPr>
            <a:r>
              <a:rPr lang="en-US" sz="3200" dirty="0">
                <a:latin typeface="+mn-lt"/>
              </a:rPr>
              <a:t>Jason Jent, PhD - The University of Miami Miller School of Medicine, Mailman Center for Child Development</a:t>
            </a:r>
            <a:endParaRPr lang="en-US" sz="2000" dirty="0">
              <a:latin typeface="+mn-lt"/>
            </a:endParaRPr>
          </a:p>
        </p:txBody>
      </p:sp>
    </p:spTree>
    <p:extLst>
      <p:ext uri="{BB962C8B-B14F-4D97-AF65-F5344CB8AC3E}">
        <p14:creationId xmlns:p14="http://schemas.microsoft.com/office/powerpoint/2010/main" val="14489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972833" y="1691000"/>
            <a:ext cx="11129200" cy="2219600"/>
          </a:xfrm>
          <a:prstGeom prst="rect">
            <a:avLst/>
          </a:prstGeom>
        </p:spPr>
        <p:txBody>
          <a:bodyPr spcFirstLastPara="1" wrap="square" lIns="121900" tIns="121900" rIns="121900" bIns="121900" anchor="t" anchorCtr="0">
            <a:noAutofit/>
          </a:bodyPr>
          <a:lstStyle/>
          <a:p>
            <a:r>
              <a:rPr lang="en" sz="4400"/>
              <a:t>Increasing Reach and Accessibility of Telehealth Services for Children with Disabilities during COVID-19 and Beyond</a:t>
            </a:r>
            <a:endParaRPr sz="9733"/>
          </a:p>
        </p:txBody>
      </p:sp>
      <p:sp>
        <p:nvSpPr>
          <p:cNvPr id="87" name="Google Shape;87;p13"/>
          <p:cNvSpPr txBox="1">
            <a:spLocks noGrp="1"/>
          </p:cNvSpPr>
          <p:nvPr>
            <p:ph type="subTitle" idx="1"/>
          </p:nvPr>
        </p:nvSpPr>
        <p:spPr>
          <a:xfrm>
            <a:off x="970603" y="3910600"/>
            <a:ext cx="10250800" cy="721600"/>
          </a:xfrm>
          <a:prstGeom prst="rect">
            <a:avLst/>
          </a:prstGeom>
        </p:spPr>
        <p:txBody>
          <a:bodyPr spcFirstLastPara="1" wrap="square" lIns="121900" tIns="121900" rIns="121900" bIns="121900" anchor="t" anchorCtr="0">
            <a:noAutofit/>
          </a:bodyPr>
          <a:lstStyle/>
          <a:p>
            <a:pPr marL="0" indent="0"/>
            <a:r>
              <a:rPr lang="en" sz="3200"/>
              <a:t>Jason Jent, PhD</a:t>
            </a:r>
            <a:endParaRPr sz="3200"/>
          </a:p>
          <a:p>
            <a:pPr marL="0" indent="0"/>
            <a:r>
              <a:rPr lang="en" sz="3200"/>
              <a:t>Associate Professor of Clinical Pediatrics</a:t>
            </a:r>
            <a:endParaRPr sz="3200"/>
          </a:p>
          <a:p>
            <a:pPr marL="0" indent="0"/>
            <a:r>
              <a:rPr lang="en" sz="3200"/>
              <a:t>Mailman Center for Child Development</a:t>
            </a:r>
            <a:endParaRPr sz="3200"/>
          </a:p>
          <a:p>
            <a:pPr marL="0" indent="0"/>
            <a:r>
              <a:rPr lang="en" sz="3200"/>
              <a:t>Miller School of Medicine </a:t>
            </a:r>
            <a:endParaRPr sz="3200"/>
          </a:p>
          <a:p>
            <a:pPr marL="0" indent="0"/>
            <a:r>
              <a:rPr lang="en" sz="3200"/>
              <a:t>University of Miami</a:t>
            </a:r>
            <a:endParaRPr sz="3200"/>
          </a:p>
          <a:p>
            <a:pPr marL="0" indent="0"/>
            <a:endParaRPr sz="3200"/>
          </a:p>
        </p:txBody>
      </p:sp>
      <p:pic>
        <p:nvPicPr>
          <p:cNvPr id="88" name="Google Shape;88;p13" descr="This is a picture of the Mailman Center for Child Development within the Department of Pediatrics logo. There is a building with two children raising their hands to touch over the building" title="Mailman Center Logo"/>
          <p:cNvPicPr preferRelativeResize="0"/>
          <p:nvPr/>
        </p:nvPicPr>
        <p:blipFill>
          <a:blip r:embed="rId3">
            <a:alphaModFix/>
          </a:blip>
          <a:stretch>
            <a:fillRect/>
          </a:stretch>
        </p:blipFill>
        <p:spPr>
          <a:xfrm>
            <a:off x="9073834" y="4157700"/>
            <a:ext cx="3028196" cy="2652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218233" y="1758200"/>
            <a:ext cx="5471200" cy="1327200"/>
          </a:xfrm>
          <a:prstGeom prst="rect">
            <a:avLst/>
          </a:prstGeom>
        </p:spPr>
        <p:txBody>
          <a:bodyPr spcFirstLastPara="1" wrap="square" lIns="121900" tIns="121900" rIns="121900" bIns="121900" anchor="t" anchorCtr="0">
            <a:noAutofit/>
          </a:bodyPr>
          <a:lstStyle/>
          <a:p>
            <a:r>
              <a:rPr lang="en" sz="3733">
                <a:latin typeface="Arial"/>
                <a:ea typeface="Arial"/>
                <a:cs typeface="Arial"/>
                <a:sym typeface="Arial"/>
              </a:rPr>
              <a:t>About the Mailman Center for Child Development</a:t>
            </a:r>
            <a:endParaRPr sz="3733">
              <a:latin typeface="Arial"/>
              <a:ea typeface="Arial"/>
              <a:cs typeface="Arial"/>
              <a:sym typeface="Arial"/>
            </a:endParaRPr>
          </a:p>
        </p:txBody>
      </p:sp>
      <p:sp>
        <p:nvSpPr>
          <p:cNvPr id="94" name="Google Shape;94;p14"/>
          <p:cNvSpPr txBox="1">
            <a:spLocks noGrp="1"/>
          </p:cNvSpPr>
          <p:nvPr>
            <p:ph type="body" idx="1"/>
          </p:nvPr>
        </p:nvSpPr>
        <p:spPr>
          <a:xfrm>
            <a:off x="218233" y="3621100"/>
            <a:ext cx="11807200" cy="30148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a:solidFill>
                  <a:srgbClr val="000000"/>
                </a:solidFill>
                <a:latin typeface="Arial"/>
                <a:ea typeface="Arial"/>
                <a:cs typeface="Arial"/>
                <a:sym typeface="Arial"/>
              </a:rPr>
              <a:t>Serve over 15,000 children per year</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Emphasis on serving families of children with developmental disabilities and/or special healthcare needs</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Education, prevention, screening, assessment, and intervention</a:t>
            </a:r>
            <a:endParaRPr sz="3200">
              <a:solidFill>
                <a:srgbClr val="000000"/>
              </a:solidFill>
              <a:latin typeface="Arial"/>
              <a:ea typeface="Arial"/>
              <a:cs typeface="Arial"/>
              <a:sym typeface="Arial"/>
            </a:endParaRPr>
          </a:p>
        </p:txBody>
      </p:sp>
      <p:pic>
        <p:nvPicPr>
          <p:cNvPr id="95" name="Google Shape;95;p14" descr="Mailman Center for Child Development Building" title="Mailman Center Building"/>
          <p:cNvPicPr preferRelativeResize="0"/>
          <p:nvPr/>
        </p:nvPicPr>
        <p:blipFill>
          <a:blip r:embed="rId3">
            <a:alphaModFix/>
          </a:blip>
          <a:stretch>
            <a:fillRect/>
          </a:stretch>
        </p:blipFill>
        <p:spPr>
          <a:xfrm>
            <a:off x="5689600" y="636251"/>
            <a:ext cx="6502400" cy="257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878233" y="736667"/>
            <a:ext cx="10251200" cy="713600"/>
          </a:xfrm>
          <a:prstGeom prst="rect">
            <a:avLst/>
          </a:prstGeom>
        </p:spPr>
        <p:txBody>
          <a:bodyPr spcFirstLastPara="1" wrap="square" lIns="121900" tIns="121900" rIns="121900" bIns="121900" anchor="t" anchorCtr="0">
            <a:noAutofit/>
          </a:bodyPr>
          <a:lstStyle/>
          <a:p>
            <a:r>
              <a:rPr lang="en" sz="3733"/>
              <a:t>Mailman Clinical Services- Pre-COVID-19</a:t>
            </a:r>
            <a:endParaRPr sz="3733"/>
          </a:p>
          <a:p>
            <a:endParaRPr sz="3200">
              <a:latin typeface="Arial"/>
              <a:ea typeface="Arial"/>
              <a:cs typeface="Arial"/>
              <a:sym typeface="Arial"/>
            </a:endParaRPr>
          </a:p>
        </p:txBody>
      </p:sp>
      <p:sp>
        <p:nvSpPr>
          <p:cNvPr id="101" name="Google Shape;101;p15"/>
          <p:cNvSpPr txBox="1">
            <a:spLocks noGrp="1"/>
          </p:cNvSpPr>
          <p:nvPr>
            <p:ph type="body" idx="1"/>
          </p:nvPr>
        </p:nvSpPr>
        <p:spPr>
          <a:xfrm>
            <a:off x="165933" y="1937167"/>
            <a:ext cx="6523200" cy="4214800"/>
          </a:xfrm>
          <a:prstGeom prst="rect">
            <a:avLst/>
          </a:prstGeom>
        </p:spPr>
        <p:txBody>
          <a:bodyPr spcFirstLastPara="1" wrap="square" lIns="121900" tIns="121900" rIns="121900" bIns="121900" anchor="t" anchorCtr="0">
            <a:noAutofit/>
          </a:bodyPr>
          <a:lstStyle/>
          <a:p>
            <a:pPr marL="0" indent="0">
              <a:buNone/>
            </a:pPr>
            <a:r>
              <a:rPr lang="en" sz="3200" b="1">
                <a:solidFill>
                  <a:srgbClr val="000000"/>
                </a:solidFill>
                <a:latin typeface="Arial"/>
                <a:ea typeface="Arial"/>
                <a:cs typeface="Arial"/>
                <a:sym typeface="Arial"/>
              </a:rPr>
              <a:t>Exclusively In-Person</a:t>
            </a:r>
            <a:endParaRPr sz="3200" b="1">
              <a:solidFill>
                <a:srgbClr val="000000"/>
              </a:solidFill>
              <a:latin typeface="Arial"/>
              <a:ea typeface="Arial"/>
              <a:cs typeface="Arial"/>
              <a:sym typeface="Arial"/>
            </a:endParaRPr>
          </a:p>
          <a:p>
            <a:pPr indent="-507987">
              <a:spcBef>
                <a:spcPts val="2133"/>
              </a:spcBef>
              <a:buClr>
                <a:srgbClr val="000000"/>
              </a:buClr>
              <a:buSzPts val="2400"/>
              <a:buFont typeface="Arial"/>
              <a:buChar char="●"/>
            </a:pPr>
            <a:r>
              <a:rPr lang="en" sz="3200">
                <a:solidFill>
                  <a:srgbClr val="000000"/>
                </a:solidFill>
                <a:latin typeface="Arial"/>
                <a:ea typeface="Arial"/>
                <a:cs typeface="Arial"/>
                <a:sym typeface="Arial"/>
              </a:rPr>
              <a:t>Developmental and Behavioral Pediatrics</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Assistive Services and Technology Use</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Audiology and Hearing Loss</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Speech and Language</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Psychoeducational Evaluations</a:t>
            </a:r>
            <a:endParaRPr sz="3200">
              <a:solidFill>
                <a:srgbClr val="000000"/>
              </a:solidFill>
              <a:latin typeface="Arial"/>
              <a:ea typeface="Arial"/>
              <a:cs typeface="Arial"/>
              <a:sym typeface="Arial"/>
            </a:endParaRPr>
          </a:p>
          <a:p>
            <a:pPr indent="0">
              <a:spcBef>
                <a:spcPts val="2133"/>
              </a:spcBef>
              <a:spcAft>
                <a:spcPts val="2133"/>
              </a:spcAft>
              <a:buNone/>
            </a:pPr>
            <a:endParaRPr sz="3200">
              <a:latin typeface="Arial"/>
              <a:ea typeface="Arial"/>
              <a:cs typeface="Arial"/>
              <a:sym typeface="Arial"/>
            </a:endParaRPr>
          </a:p>
        </p:txBody>
      </p:sp>
      <p:sp>
        <p:nvSpPr>
          <p:cNvPr id="102" name="Google Shape;102;p15"/>
          <p:cNvSpPr txBox="1">
            <a:spLocks noGrp="1"/>
          </p:cNvSpPr>
          <p:nvPr>
            <p:ph type="body" idx="2"/>
          </p:nvPr>
        </p:nvSpPr>
        <p:spPr>
          <a:xfrm>
            <a:off x="7212400" y="1937167"/>
            <a:ext cx="4979600" cy="3870400"/>
          </a:xfrm>
          <a:prstGeom prst="rect">
            <a:avLst/>
          </a:prstGeom>
        </p:spPr>
        <p:txBody>
          <a:bodyPr spcFirstLastPara="1" wrap="square" lIns="121900" tIns="121900" rIns="121900" bIns="121900" anchor="t" anchorCtr="0">
            <a:noAutofit/>
          </a:bodyPr>
          <a:lstStyle/>
          <a:p>
            <a:pPr marL="0" indent="0">
              <a:buNone/>
            </a:pPr>
            <a:r>
              <a:rPr lang="en" sz="3200" b="1">
                <a:solidFill>
                  <a:srgbClr val="000000"/>
                </a:solidFill>
                <a:latin typeface="Arial"/>
                <a:ea typeface="Arial"/>
                <a:cs typeface="Arial"/>
                <a:sym typeface="Arial"/>
              </a:rPr>
              <a:t>Hybrid (Telehealth &amp; In-Person</a:t>
            </a:r>
            <a:endParaRPr sz="3200" b="1">
              <a:solidFill>
                <a:srgbClr val="000000"/>
              </a:solidFill>
              <a:latin typeface="Arial"/>
              <a:ea typeface="Arial"/>
              <a:cs typeface="Arial"/>
              <a:sym typeface="Arial"/>
            </a:endParaRPr>
          </a:p>
          <a:p>
            <a:pPr indent="-507987">
              <a:spcBef>
                <a:spcPts val="2133"/>
              </a:spcBef>
              <a:buClr>
                <a:srgbClr val="000000"/>
              </a:buClr>
              <a:buSzPts val="2400"/>
              <a:buFont typeface="Arial"/>
              <a:buChar char="●"/>
            </a:pPr>
            <a:r>
              <a:rPr lang="en" sz="3200">
                <a:solidFill>
                  <a:srgbClr val="000000"/>
                </a:solidFill>
                <a:latin typeface="Arial"/>
                <a:ea typeface="Arial"/>
                <a:cs typeface="Arial"/>
                <a:sym typeface="Arial"/>
              </a:rPr>
              <a:t>Pediatric Psychology</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Parenting</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School-Based Primary Care</a:t>
            </a:r>
            <a:endParaRPr sz="32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1145833" y="1603400"/>
            <a:ext cx="10739200" cy="713600"/>
          </a:xfrm>
          <a:prstGeom prst="rect">
            <a:avLst/>
          </a:prstGeom>
        </p:spPr>
        <p:txBody>
          <a:bodyPr spcFirstLastPara="1" wrap="square" lIns="121900" tIns="121900" rIns="121900" bIns="121900" anchor="t" anchorCtr="0">
            <a:noAutofit/>
          </a:bodyPr>
          <a:lstStyle/>
          <a:p>
            <a:r>
              <a:rPr lang="en" sz="3733">
                <a:latin typeface="Arial"/>
                <a:ea typeface="Arial"/>
                <a:cs typeface="Arial"/>
                <a:sym typeface="Arial"/>
              </a:rPr>
              <a:t>Transitioning to Telehealth During Stay-at-Home Order</a:t>
            </a:r>
            <a:endParaRPr sz="3733">
              <a:latin typeface="Arial"/>
              <a:ea typeface="Arial"/>
              <a:cs typeface="Arial"/>
              <a:sym typeface="Arial"/>
            </a:endParaRPr>
          </a:p>
        </p:txBody>
      </p:sp>
      <p:sp>
        <p:nvSpPr>
          <p:cNvPr id="108" name="Google Shape;108;p16"/>
          <p:cNvSpPr txBox="1">
            <a:spLocks noGrp="1"/>
          </p:cNvSpPr>
          <p:nvPr>
            <p:ph type="body" idx="1"/>
          </p:nvPr>
        </p:nvSpPr>
        <p:spPr>
          <a:xfrm>
            <a:off x="1183233" y="2988800"/>
            <a:ext cx="10739200" cy="35604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a:solidFill>
                  <a:srgbClr val="000000"/>
                </a:solidFill>
                <a:latin typeface="Arial"/>
                <a:ea typeface="Arial"/>
                <a:cs typeface="Arial"/>
                <a:sym typeface="Arial"/>
              </a:rPr>
              <a:t>72 hour transition period</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Internal Telehealth capacity building</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Session/Appointment simulation with experienced providers</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Telehealth Community of Practice</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Telehealth guides</a:t>
            </a:r>
            <a:endParaRPr sz="3200">
              <a:solidFill>
                <a:srgbClr val="000000"/>
              </a:solidFill>
              <a:latin typeface="Arial"/>
              <a:ea typeface="Arial"/>
              <a:cs typeface="Arial"/>
              <a:sym typeface="Arial"/>
            </a:endParaRPr>
          </a:p>
          <a:p>
            <a:pPr indent="0">
              <a:spcBef>
                <a:spcPts val="2133"/>
              </a:spcBef>
              <a:spcAft>
                <a:spcPts val="2133"/>
              </a:spcAft>
              <a:buNone/>
            </a:pPr>
            <a:endParaRPr sz="32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792B-C038-40B2-A6B0-93E8E28A06A1}"/>
              </a:ext>
            </a:extLst>
          </p:cNvPr>
          <p:cNvSpPr>
            <a:spLocks noGrp="1"/>
          </p:cNvSpPr>
          <p:nvPr>
            <p:ph type="title"/>
          </p:nvPr>
        </p:nvSpPr>
        <p:spPr/>
        <p:txBody>
          <a:bodyPr/>
          <a:lstStyle/>
          <a:p>
            <a:pPr algn="ctr"/>
            <a:r>
              <a:rPr lang="en-US" dirty="0">
                <a:latin typeface="+mn-lt"/>
              </a:rPr>
              <a:t>NCTRC</a:t>
            </a:r>
            <a:r>
              <a:rPr lang="en-US" dirty="0"/>
              <a:t> Telehealth Hack Data</a:t>
            </a:r>
          </a:p>
        </p:txBody>
      </p:sp>
      <p:sp>
        <p:nvSpPr>
          <p:cNvPr id="6" name="Content Placeholder 3">
            <a:extLst>
              <a:ext uri="{FF2B5EF4-FFF2-40B4-BE49-F238E27FC236}">
                <a16:creationId xmlns:a16="http://schemas.microsoft.com/office/drawing/2014/main" id="{CB0EEA60-141F-4923-8CE4-7B280326B1C5}"/>
              </a:ext>
            </a:extLst>
          </p:cNvPr>
          <p:cNvSpPr txBox="1">
            <a:spLocks/>
          </p:cNvSpPr>
          <p:nvPr/>
        </p:nvSpPr>
        <p:spPr>
          <a:xfrm>
            <a:off x="609780" y="1576294"/>
            <a:ext cx="10972440" cy="4196432"/>
          </a:xfrm>
          <a:prstGeom prst="rect">
            <a:avLst/>
          </a:prstGeom>
        </p:spPr>
        <p:txBody>
          <a:bodyPr>
            <a:normAutofit/>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002060"/>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002060"/>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00206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2050A"/>
                </a:solidFill>
                <a:latin typeface="Open Sans" panose="020B0606030504020204" pitchFamily="34" charset="0"/>
                <a:ea typeface="Open Sans" panose="020B0606030504020204" pitchFamily="34" charset="0"/>
                <a:cs typeface="Open Sans" panose="020B0606030504020204" pitchFamily="34" charset="0"/>
              </a:rPr>
              <a:t>The National Consortium of Telehealth Resource Centers collects registration, participation, questions/answers, chat comments, and poll responses for this program and shares this data with the HHS – Health Resources and Services Administration (HRSA). </a:t>
            </a:r>
            <a:r>
              <a:rPr lang="en-US" sz="1800" b="1" dirty="0">
                <a:solidFill>
                  <a:schemeClr val="accent6">
                    <a:lumMod val="25000"/>
                  </a:schemeClr>
                </a:solidFill>
                <a:latin typeface="Open Sans" panose="020B0606030504020204" pitchFamily="34" charset="0"/>
                <a:ea typeface="Open Sans" panose="020B0606030504020204" pitchFamily="34" charset="0"/>
                <a:cs typeface="Open Sans" panose="020B0606030504020204" pitchFamily="34" charset="0"/>
              </a:rPr>
              <a:t>Your individual data will be kept confidential. </a:t>
            </a:r>
            <a:r>
              <a:rPr lang="en-US" sz="1800" dirty="0">
                <a:solidFill>
                  <a:srgbClr val="02050A"/>
                </a:solidFill>
                <a:latin typeface="Open Sans" panose="020B0606030504020204" pitchFamily="34" charset="0"/>
                <a:ea typeface="Open Sans" panose="020B0606030504020204" pitchFamily="34" charset="0"/>
                <a:cs typeface="Open Sans" panose="020B0606030504020204" pitchFamily="34" charset="0"/>
              </a:rPr>
              <a:t>These data may be used for reports, maps, communications, surveys, quality assurance, evaluation, research, and to inform new initiatives</a:t>
            </a:r>
          </a:p>
        </p:txBody>
      </p:sp>
    </p:spTree>
    <p:extLst>
      <p:ext uri="{BB962C8B-B14F-4D97-AF65-F5344CB8AC3E}">
        <p14:creationId xmlns:p14="http://schemas.microsoft.com/office/powerpoint/2010/main" val="2724762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972600" y="1758200"/>
            <a:ext cx="10978800" cy="713600"/>
          </a:xfrm>
          <a:prstGeom prst="rect">
            <a:avLst/>
          </a:prstGeom>
        </p:spPr>
        <p:txBody>
          <a:bodyPr spcFirstLastPara="1" wrap="square" lIns="121900" tIns="121900" rIns="121900" bIns="121900" anchor="t" anchorCtr="0">
            <a:noAutofit/>
          </a:bodyPr>
          <a:lstStyle/>
          <a:p>
            <a:r>
              <a:rPr lang="en" sz="3733"/>
              <a:t>Telehealth Accessibility and Service Delivery</a:t>
            </a:r>
            <a:endParaRPr sz="3733"/>
          </a:p>
        </p:txBody>
      </p:sp>
      <p:sp>
        <p:nvSpPr>
          <p:cNvPr id="114" name="Google Shape;114;p17"/>
          <p:cNvSpPr txBox="1">
            <a:spLocks noGrp="1"/>
          </p:cNvSpPr>
          <p:nvPr>
            <p:ph type="body" idx="1"/>
          </p:nvPr>
        </p:nvSpPr>
        <p:spPr>
          <a:xfrm>
            <a:off x="972600" y="2539867"/>
            <a:ext cx="10978800" cy="32468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dirty="0">
                <a:solidFill>
                  <a:srgbClr val="000000"/>
                </a:solidFill>
                <a:latin typeface="Arial"/>
                <a:ea typeface="Arial"/>
                <a:cs typeface="Arial"/>
                <a:sym typeface="Arial"/>
              </a:rPr>
              <a:t>Shift from provider-child interactions to caregiver-mediated interactions </a:t>
            </a:r>
            <a:endParaRPr sz="3200" dirty="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dirty="0">
                <a:solidFill>
                  <a:srgbClr val="000000"/>
                </a:solidFill>
                <a:latin typeface="Arial"/>
                <a:ea typeface="Arial"/>
                <a:cs typeface="Arial"/>
                <a:sym typeface="Arial"/>
              </a:rPr>
              <a:t>Coaching and child observations</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Caregiver completes similar tasks with child as provider would in person</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Referrals for some programs increased during stay-at-home because service provision continued</a:t>
            </a:r>
            <a:endParaRPr sz="3200"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972600" y="1758200"/>
            <a:ext cx="10912400" cy="713600"/>
          </a:xfrm>
          <a:prstGeom prst="rect">
            <a:avLst/>
          </a:prstGeom>
        </p:spPr>
        <p:txBody>
          <a:bodyPr spcFirstLastPara="1" wrap="square" lIns="121900" tIns="121900" rIns="121900" bIns="121900" anchor="t" anchorCtr="0">
            <a:noAutofit/>
          </a:bodyPr>
          <a:lstStyle/>
          <a:p>
            <a:r>
              <a:rPr lang="en" sz="3733">
                <a:latin typeface="Arial"/>
                <a:ea typeface="Arial"/>
                <a:cs typeface="Arial"/>
                <a:sym typeface="Arial"/>
              </a:rPr>
              <a:t>Telehealth Mailman Center Highlights</a:t>
            </a:r>
            <a:endParaRPr sz="3733">
              <a:latin typeface="Arial"/>
              <a:ea typeface="Arial"/>
              <a:cs typeface="Arial"/>
              <a:sym typeface="Arial"/>
            </a:endParaRPr>
          </a:p>
        </p:txBody>
      </p:sp>
      <p:sp>
        <p:nvSpPr>
          <p:cNvPr id="120" name="Google Shape;120;p18"/>
          <p:cNvSpPr txBox="1">
            <a:spLocks noGrp="1"/>
          </p:cNvSpPr>
          <p:nvPr>
            <p:ph type="body" idx="1"/>
          </p:nvPr>
        </p:nvSpPr>
        <p:spPr>
          <a:xfrm>
            <a:off x="207733" y="2725667"/>
            <a:ext cx="9592000" cy="38392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a:solidFill>
                  <a:srgbClr val="000000"/>
                </a:solidFill>
                <a:latin typeface="Arial"/>
                <a:ea typeface="Arial"/>
                <a:cs typeface="Arial"/>
                <a:sym typeface="Arial"/>
              </a:rPr>
              <a:t>Assistive Technology (AT) Program </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Traditionally offered via in-person training and lending of low tech and high tech AT devices to children with disabilities</a:t>
            </a:r>
            <a:endParaRPr sz="3200">
              <a:solidFill>
                <a:srgbClr val="000000"/>
              </a:solidFill>
              <a:latin typeface="Arial"/>
              <a:ea typeface="Arial"/>
              <a:cs typeface="Arial"/>
              <a:sym typeface="Arial"/>
            </a:endParaRPr>
          </a:p>
          <a:p>
            <a:pPr lvl="1" indent="-507987">
              <a:spcBef>
                <a:spcPts val="0"/>
              </a:spcBef>
              <a:buClr>
                <a:srgbClr val="000000"/>
              </a:buClr>
              <a:buSzPts val="2400"/>
              <a:buFont typeface="Arial"/>
              <a:buChar char="○"/>
            </a:pPr>
            <a:r>
              <a:rPr lang="en" sz="3200">
                <a:solidFill>
                  <a:srgbClr val="000000"/>
                </a:solidFill>
                <a:latin typeface="Arial"/>
                <a:ea typeface="Arial"/>
                <a:cs typeface="Arial"/>
                <a:sym typeface="Arial"/>
              </a:rPr>
              <a:t>Families using AT devices now receive demonstrations and training via telehealth</a:t>
            </a:r>
            <a:endParaRPr sz="3200">
              <a:solidFill>
                <a:srgbClr val="000000"/>
              </a:solidFill>
              <a:latin typeface="Arial"/>
              <a:ea typeface="Arial"/>
              <a:cs typeface="Arial"/>
              <a:sym typeface="Arial"/>
            </a:endParaRPr>
          </a:p>
          <a:p>
            <a:pPr indent="0">
              <a:spcBef>
                <a:spcPts val="2133"/>
              </a:spcBef>
              <a:spcAft>
                <a:spcPts val="2133"/>
              </a:spcAft>
              <a:buNone/>
            </a:pPr>
            <a:endParaRPr sz="3200">
              <a:solidFill>
                <a:srgbClr val="000000"/>
              </a:solidFill>
              <a:highlight>
                <a:srgbClr val="FFFF00"/>
              </a:highlight>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972600" y="1758200"/>
            <a:ext cx="10251600" cy="713600"/>
          </a:xfrm>
          <a:prstGeom prst="rect">
            <a:avLst/>
          </a:prstGeom>
        </p:spPr>
        <p:txBody>
          <a:bodyPr spcFirstLastPara="1" wrap="square" lIns="121900" tIns="121900" rIns="121900" bIns="121900" anchor="t" anchorCtr="0">
            <a:noAutofit/>
          </a:bodyPr>
          <a:lstStyle/>
          <a:p>
            <a:r>
              <a:rPr lang="en"/>
              <a:t>Telehealth Interpreter Services</a:t>
            </a:r>
            <a:endParaRPr/>
          </a:p>
        </p:txBody>
      </p:sp>
      <p:sp>
        <p:nvSpPr>
          <p:cNvPr id="126" name="Google Shape;126;p19"/>
          <p:cNvSpPr txBox="1">
            <a:spLocks noGrp="1"/>
          </p:cNvSpPr>
          <p:nvPr>
            <p:ph type="body" idx="1"/>
          </p:nvPr>
        </p:nvSpPr>
        <p:spPr>
          <a:xfrm>
            <a:off x="214000" y="2601533"/>
            <a:ext cx="4972400" cy="30148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a:solidFill>
                  <a:srgbClr val="000000"/>
                </a:solidFill>
                <a:latin typeface="Arial"/>
                <a:ea typeface="Arial"/>
                <a:cs typeface="Arial"/>
                <a:sym typeface="Arial"/>
              </a:rPr>
              <a:t>Clear Communicator Masks for providers on-site </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Video Remote Interpreting</a:t>
            </a:r>
            <a:endParaRPr sz="3200">
              <a:solidFill>
                <a:srgbClr val="000000"/>
              </a:solidFill>
              <a:latin typeface="Arial"/>
              <a:ea typeface="Arial"/>
              <a:cs typeface="Arial"/>
              <a:sym typeface="Arial"/>
            </a:endParaRPr>
          </a:p>
        </p:txBody>
      </p:sp>
      <p:pic>
        <p:nvPicPr>
          <p:cNvPr id="127" name="Google Shape;127;p19" descr="Picture of clear facial mask" title="Clear Face Mask"/>
          <p:cNvPicPr preferRelativeResize="0"/>
          <p:nvPr/>
        </p:nvPicPr>
        <p:blipFill>
          <a:blip r:embed="rId3">
            <a:alphaModFix/>
          </a:blip>
          <a:stretch>
            <a:fillRect/>
          </a:stretch>
        </p:blipFill>
        <p:spPr>
          <a:xfrm>
            <a:off x="8096768" y="666667"/>
            <a:ext cx="4095233" cy="2448900"/>
          </a:xfrm>
          <a:prstGeom prst="rect">
            <a:avLst/>
          </a:prstGeom>
          <a:noFill/>
          <a:ln>
            <a:noFill/>
          </a:ln>
        </p:spPr>
      </p:pic>
      <p:pic>
        <p:nvPicPr>
          <p:cNvPr id="128" name="Google Shape;128;p19" descr="Screenshot of a provider inviting a video interpreter for services. " title="Video Conference Invitation for Interpreter Services"/>
          <p:cNvPicPr preferRelativeResize="0"/>
          <p:nvPr/>
        </p:nvPicPr>
        <p:blipFill>
          <a:blip r:embed="rId4">
            <a:alphaModFix/>
          </a:blip>
          <a:stretch>
            <a:fillRect/>
          </a:stretch>
        </p:blipFill>
        <p:spPr>
          <a:xfrm>
            <a:off x="5310234" y="3429001"/>
            <a:ext cx="7184233" cy="34038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1012733" y="1654833"/>
            <a:ext cx="10912400" cy="713600"/>
          </a:xfrm>
          <a:prstGeom prst="rect">
            <a:avLst/>
          </a:prstGeom>
        </p:spPr>
        <p:txBody>
          <a:bodyPr spcFirstLastPara="1" wrap="square" lIns="121900" tIns="121900" rIns="121900" bIns="121900" anchor="t" anchorCtr="0">
            <a:noAutofit/>
          </a:bodyPr>
          <a:lstStyle/>
          <a:p>
            <a:r>
              <a:rPr lang="en">
                <a:latin typeface="Arial"/>
                <a:ea typeface="Arial"/>
                <a:cs typeface="Arial"/>
                <a:sym typeface="Arial"/>
              </a:rPr>
              <a:t>Telehealth Written Materials</a:t>
            </a:r>
            <a:endParaRPr>
              <a:latin typeface="Arial"/>
              <a:ea typeface="Arial"/>
              <a:cs typeface="Arial"/>
              <a:sym typeface="Arial"/>
            </a:endParaRPr>
          </a:p>
        </p:txBody>
      </p:sp>
      <p:sp>
        <p:nvSpPr>
          <p:cNvPr id="134" name="Google Shape;134;p20"/>
          <p:cNvSpPr txBox="1">
            <a:spLocks noGrp="1"/>
          </p:cNvSpPr>
          <p:nvPr>
            <p:ph type="body" idx="1"/>
          </p:nvPr>
        </p:nvSpPr>
        <p:spPr>
          <a:xfrm>
            <a:off x="1012733" y="2551333"/>
            <a:ext cx="10912400" cy="41356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dirty="0">
                <a:solidFill>
                  <a:srgbClr val="000000"/>
                </a:solidFill>
                <a:latin typeface="Arial"/>
                <a:ea typeface="Arial"/>
                <a:cs typeface="Arial"/>
                <a:sym typeface="Arial"/>
              </a:rPr>
              <a:t>Send PDFs of written materials in advance of appointment/workshop</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Avoid use of text boxes in slide presentations</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Inquire about screen size and zoom in as needed</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Closed captioning within any multimedia and hyperlinks to videos </a:t>
            </a:r>
            <a:endParaRPr sz="3200" dirty="0">
              <a:solidFill>
                <a:srgbClr val="000000"/>
              </a:solidFill>
              <a:latin typeface="Arial"/>
              <a:ea typeface="Arial"/>
              <a:cs typeface="Arial"/>
              <a:sym typeface="Arial"/>
            </a:endParaRPr>
          </a:p>
          <a:p>
            <a:pPr indent="-507987">
              <a:buClr>
                <a:srgbClr val="000000"/>
              </a:buClr>
              <a:buSzPts val="2400"/>
              <a:buFont typeface="Arial"/>
              <a:buChar char="●"/>
            </a:pPr>
            <a:r>
              <a:rPr lang="en" sz="3200" dirty="0">
                <a:solidFill>
                  <a:srgbClr val="000000"/>
                </a:solidFill>
                <a:latin typeface="Arial"/>
                <a:ea typeface="Arial"/>
                <a:cs typeface="Arial"/>
                <a:sym typeface="Arial"/>
              </a:rPr>
              <a:t>Alternative text for images</a:t>
            </a:r>
            <a:endParaRPr sz="3200"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972600" y="1758200"/>
            <a:ext cx="10912400" cy="713600"/>
          </a:xfrm>
          <a:prstGeom prst="rect">
            <a:avLst/>
          </a:prstGeom>
        </p:spPr>
        <p:txBody>
          <a:bodyPr spcFirstLastPara="1" wrap="square" lIns="121900" tIns="121900" rIns="121900" bIns="121900" anchor="t" anchorCtr="0">
            <a:noAutofit/>
          </a:bodyPr>
          <a:lstStyle/>
          <a:p>
            <a:r>
              <a:rPr lang="en">
                <a:latin typeface="Arial"/>
                <a:ea typeface="Arial"/>
                <a:cs typeface="Arial"/>
                <a:sym typeface="Arial"/>
              </a:rPr>
              <a:t>Movement Toward Increased Accessibility of Telehealth Services</a:t>
            </a:r>
            <a:endParaRPr>
              <a:latin typeface="Arial"/>
              <a:ea typeface="Arial"/>
              <a:cs typeface="Arial"/>
              <a:sym typeface="Arial"/>
            </a:endParaRPr>
          </a:p>
        </p:txBody>
      </p:sp>
      <p:sp>
        <p:nvSpPr>
          <p:cNvPr id="140" name="Google Shape;140;p21"/>
          <p:cNvSpPr txBox="1">
            <a:spLocks noGrp="1"/>
          </p:cNvSpPr>
          <p:nvPr>
            <p:ph type="body" idx="1"/>
          </p:nvPr>
        </p:nvSpPr>
        <p:spPr>
          <a:xfrm>
            <a:off x="1012733" y="2895967"/>
            <a:ext cx="10790800" cy="3284000"/>
          </a:xfrm>
          <a:prstGeom prst="rect">
            <a:avLst/>
          </a:prstGeom>
        </p:spPr>
        <p:txBody>
          <a:bodyPr spcFirstLastPara="1" wrap="square" lIns="121900" tIns="121900" rIns="121900" bIns="121900" anchor="t" anchorCtr="0">
            <a:noAutofit/>
          </a:bodyPr>
          <a:lstStyle/>
          <a:p>
            <a:pPr indent="-507987">
              <a:buClr>
                <a:srgbClr val="000000"/>
              </a:buClr>
              <a:buSzPts val="2400"/>
              <a:buFont typeface="Arial"/>
              <a:buChar char="●"/>
            </a:pPr>
            <a:r>
              <a:rPr lang="en" sz="3200">
                <a:solidFill>
                  <a:srgbClr val="000000"/>
                </a:solidFill>
                <a:latin typeface="Arial"/>
                <a:ea typeface="Arial"/>
                <a:cs typeface="Arial"/>
                <a:sym typeface="Arial"/>
              </a:rPr>
              <a:t>Children with disabilities at highest risk for further disparities during COVID-19</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Additional telehealth accessibility training being provided</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Tablet equipment and hot spot loan service </a:t>
            </a:r>
            <a:endParaRPr sz="3200">
              <a:solidFill>
                <a:srgbClr val="000000"/>
              </a:solidFill>
              <a:latin typeface="Arial"/>
              <a:ea typeface="Arial"/>
              <a:cs typeface="Arial"/>
              <a:sym typeface="Arial"/>
            </a:endParaRPr>
          </a:p>
          <a:p>
            <a:pPr indent="-507987">
              <a:buClr>
                <a:srgbClr val="000000"/>
              </a:buClr>
              <a:buSzPts val="2400"/>
              <a:buFont typeface="Arial"/>
              <a:buChar char="●"/>
            </a:pPr>
            <a:r>
              <a:rPr lang="en" sz="3200">
                <a:solidFill>
                  <a:srgbClr val="000000"/>
                </a:solidFill>
                <a:latin typeface="Arial"/>
                <a:ea typeface="Arial"/>
                <a:cs typeface="Arial"/>
                <a:sym typeface="Arial"/>
              </a:rPr>
              <a:t>Integration of AT device software available on computers and tablets for telehealth services. </a:t>
            </a:r>
            <a:endParaRPr sz="3200">
              <a:solidFill>
                <a:srgbClr val="000000"/>
              </a:solidFill>
              <a:latin typeface="Arial"/>
              <a:ea typeface="Arial"/>
              <a:cs typeface="Arial"/>
              <a:sym typeface="Arial"/>
            </a:endParaRPr>
          </a:p>
          <a:p>
            <a:pPr indent="0">
              <a:spcBef>
                <a:spcPts val="2133"/>
              </a:spcBef>
              <a:spcAft>
                <a:spcPts val="2133"/>
              </a:spcAft>
              <a:buNone/>
            </a:pPr>
            <a:endParaRPr sz="32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972600" y="1152400"/>
            <a:ext cx="9361600" cy="3980000"/>
          </a:xfrm>
          <a:prstGeom prst="rect">
            <a:avLst/>
          </a:prstGeom>
        </p:spPr>
        <p:txBody>
          <a:bodyPr spcFirstLastPara="1" wrap="square" lIns="121900" tIns="121900" rIns="121900" bIns="121900" anchor="ctr" anchorCtr="0">
            <a:noAutofit/>
          </a:bodyPr>
          <a:lstStyle/>
          <a:p>
            <a:pPr algn="ctr"/>
            <a:r>
              <a:rPr lang="en">
                <a:latin typeface="Arial"/>
                <a:ea typeface="Arial"/>
                <a:cs typeface="Arial"/>
                <a:sym typeface="Arial"/>
              </a:rPr>
              <a:t>Thank you for your attention!</a:t>
            </a:r>
            <a:endParaRPr>
              <a:latin typeface="Arial"/>
              <a:ea typeface="Arial"/>
              <a:cs typeface="Arial"/>
              <a:sym typeface="Arial"/>
            </a:endParaRPr>
          </a:p>
          <a:p>
            <a:pPr algn="ctr"/>
            <a:endParaRPr>
              <a:latin typeface="Arial"/>
              <a:ea typeface="Arial"/>
              <a:cs typeface="Arial"/>
              <a:sym typeface="Arial"/>
            </a:endParaRPr>
          </a:p>
          <a:p>
            <a:pPr algn="ctr"/>
            <a:r>
              <a:rPr lang="en">
                <a:latin typeface="Arial"/>
                <a:ea typeface="Arial"/>
                <a:cs typeface="Arial"/>
                <a:sym typeface="Arial"/>
              </a:rPr>
              <a:t>Questions?</a:t>
            </a:r>
            <a:endParaRPr>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84B2-B773-468A-BACE-F2A38C31D73E}"/>
              </a:ext>
            </a:extLst>
          </p:cNvPr>
          <p:cNvSpPr>
            <a:spLocks noGrp="1"/>
          </p:cNvSpPr>
          <p:nvPr>
            <p:ph type="title"/>
          </p:nvPr>
        </p:nvSpPr>
        <p:spPr>
          <a:xfrm>
            <a:off x="4094288" y="742951"/>
            <a:ext cx="7711807" cy="1181100"/>
          </a:xfrm>
        </p:spPr>
        <p:txBody>
          <a:bodyPr/>
          <a:lstStyle/>
          <a:p>
            <a:r>
              <a:rPr lang="en-US" dirty="0">
                <a:latin typeface="+mn-lt"/>
              </a:rPr>
              <a:t>Didactic</a:t>
            </a:r>
          </a:p>
        </p:txBody>
      </p:sp>
      <p:sp>
        <p:nvSpPr>
          <p:cNvPr id="3" name="Text Placeholder 2">
            <a:extLst>
              <a:ext uri="{FF2B5EF4-FFF2-40B4-BE49-F238E27FC236}">
                <a16:creationId xmlns:a16="http://schemas.microsoft.com/office/drawing/2014/main" id="{30F1ADCF-189D-4DAF-A12B-7D2F6EAAACB6}"/>
              </a:ext>
            </a:extLst>
          </p:cNvPr>
          <p:cNvSpPr>
            <a:spLocks noGrp="1"/>
          </p:cNvSpPr>
          <p:nvPr>
            <p:ph type="body" idx="1"/>
          </p:nvPr>
        </p:nvSpPr>
        <p:spPr>
          <a:xfrm>
            <a:off x="4094288" y="2339228"/>
            <a:ext cx="7754255" cy="3626320"/>
          </a:xfrm>
        </p:spPr>
        <p:txBody>
          <a:bodyPr/>
          <a:lstStyle/>
          <a:p>
            <a:pPr marL="0" indent="0">
              <a:buNone/>
            </a:pPr>
            <a:r>
              <a:rPr lang="en-US" sz="3200" b="1" dirty="0">
                <a:latin typeface="+mn-lt"/>
              </a:rPr>
              <a:t>Topic: Federal Legal Considerations for Accessible Telehealth for Individuals With Disabilities</a:t>
            </a:r>
          </a:p>
          <a:p>
            <a:pPr marL="0" indent="0">
              <a:buNone/>
            </a:pPr>
            <a:r>
              <a:rPr lang="en-US" sz="3200" dirty="0">
                <a:latin typeface="+mn-lt"/>
              </a:rPr>
              <a:t>Alyse Bass, JD - U.S. Department of Justice, Civil Rights Division, Disability Rights Section</a:t>
            </a:r>
          </a:p>
          <a:p>
            <a:pPr marL="0" indent="0">
              <a:buNone/>
            </a:pPr>
            <a:r>
              <a:rPr lang="en-US" sz="3200" dirty="0" err="1">
                <a:latin typeface="+mn-lt"/>
              </a:rPr>
              <a:t>Clarette</a:t>
            </a:r>
            <a:r>
              <a:rPr lang="en-US" sz="3200" dirty="0">
                <a:latin typeface="+mn-lt"/>
              </a:rPr>
              <a:t> Yen, JD - U.S. Department of Justice, Civil Rights Division, Disability Rights Section</a:t>
            </a:r>
          </a:p>
        </p:txBody>
      </p:sp>
    </p:spTree>
    <p:extLst>
      <p:ext uri="{BB962C8B-B14F-4D97-AF65-F5344CB8AC3E}">
        <p14:creationId xmlns:p14="http://schemas.microsoft.com/office/powerpoint/2010/main" val="84267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334760"/>
          </a:xfrm>
          <a:custGeom>
            <a:avLst/>
            <a:gdLst/>
            <a:ahLst/>
            <a:cxnLst/>
            <a:rect l="l" t="t" r="r" b="b"/>
            <a:pathLst>
              <a:path w="12192000" h="6334760">
                <a:moveTo>
                  <a:pt x="0" y="6334506"/>
                </a:moveTo>
                <a:lnTo>
                  <a:pt x="12192000" y="6334506"/>
                </a:lnTo>
                <a:lnTo>
                  <a:pt x="12192000" y="0"/>
                </a:lnTo>
                <a:lnTo>
                  <a:pt x="0" y="0"/>
                </a:lnTo>
                <a:lnTo>
                  <a:pt x="0" y="6334506"/>
                </a:lnTo>
                <a:close/>
              </a:path>
            </a:pathLst>
          </a:custGeom>
          <a:solidFill>
            <a:srgbClr val="2B36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6398514"/>
            <a:ext cx="12192000" cy="2540"/>
          </a:xfrm>
          <a:custGeom>
            <a:avLst/>
            <a:gdLst/>
            <a:ahLst/>
            <a:cxnLst/>
            <a:rect l="l" t="t" r="r" b="b"/>
            <a:pathLst>
              <a:path w="12192000" h="2539">
                <a:moveTo>
                  <a:pt x="0" y="2286"/>
                </a:moveTo>
                <a:lnTo>
                  <a:pt x="12192000" y="2286"/>
                </a:lnTo>
                <a:lnTo>
                  <a:pt x="12192000" y="0"/>
                </a:lnTo>
                <a:lnTo>
                  <a:pt x="0" y="0"/>
                </a:lnTo>
                <a:lnTo>
                  <a:pt x="0" y="2286"/>
                </a:lnTo>
                <a:close/>
              </a:path>
            </a:pathLst>
          </a:custGeom>
          <a:solidFill>
            <a:srgbClr val="2B36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0" y="6334505"/>
            <a:ext cx="12192000" cy="523875"/>
            <a:chOff x="0" y="6334505"/>
            <a:chExt cx="12192000" cy="523875"/>
          </a:xfrm>
        </p:grpSpPr>
        <p:sp>
          <p:nvSpPr>
            <p:cNvPr id="5" name="object 5"/>
            <p:cNvSpPr/>
            <p:nvPr/>
          </p:nvSpPr>
          <p:spPr>
            <a:xfrm>
              <a:off x="3047" y="6400799"/>
              <a:ext cx="12189460" cy="457200"/>
            </a:xfrm>
            <a:custGeom>
              <a:avLst/>
              <a:gdLst/>
              <a:ahLst/>
              <a:cxnLst/>
              <a:rect l="l" t="t" r="r" b="b"/>
              <a:pathLst>
                <a:path w="12189460" h="457200">
                  <a:moveTo>
                    <a:pt x="12188952" y="0"/>
                  </a:moveTo>
                  <a:lnTo>
                    <a:pt x="0" y="0"/>
                  </a:lnTo>
                  <a:lnTo>
                    <a:pt x="0" y="457200"/>
                  </a:lnTo>
                  <a:lnTo>
                    <a:pt x="12188952" y="457200"/>
                  </a:lnTo>
                  <a:lnTo>
                    <a:pt x="12188952" y="0"/>
                  </a:lnTo>
                  <a:close/>
                </a:path>
              </a:pathLst>
            </a:custGeom>
            <a:solidFill>
              <a:srgbClr val="6081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0" y="6334505"/>
              <a:ext cx="12189460" cy="64135"/>
            </a:xfrm>
            <a:custGeom>
              <a:avLst/>
              <a:gdLst/>
              <a:ahLst/>
              <a:cxnLst/>
              <a:rect l="l" t="t" r="r" b="b"/>
              <a:pathLst>
                <a:path w="12189460" h="64135">
                  <a:moveTo>
                    <a:pt x="12188952" y="0"/>
                  </a:moveTo>
                  <a:lnTo>
                    <a:pt x="0" y="0"/>
                  </a:lnTo>
                  <a:lnTo>
                    <a:pt x="0" y="64008"/>
                  </a:lnTo>
                  <a:lnTo>
                    <a:pt x="12188952" y="64008"/>
                  </a:lnTo>
                  <a:lnTo>
                    <a:pt x="12188952" y="0"/>
                  </a:lnTo>
                  <a:close/>
                </a:path>
              </a:pathLst>
            </a:custGeom>
            <a:solidFill>
              <a:srgbClr val="92A9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object 7"/>
          <p:cNvGrpSpPr/>
          <p:nvPr/>
        </p:nvGrpSpPr>
        <p:grpSpPr>
          <a:xfrm>
            <a:off x="1207769" y="2209800"/>
            <a:ext cx="9875520" cy="2438400"/>
            <a:chOff x="1207769" y="2209800"/>
            <a:chExt cx="9875520" cy="2438400"/>
          </a:xfrm>
        </p:grpSpPr>
        <p:sp>
          <p:nvSpPr>
            <p:cNvPr id="8" name="object 8"/>
            <p:cNvSpPr/>
            <p:nvPr/>
          </p:nvSpPr>
          <p:spPr>
            <a:xfrm>
              <a:off x="1207769" y="4343400"/>
              <a:ext cx="9875520" cy="0"/>
            </a:xfrm>
            <a:custGeom>
              <a:avLst/>
              <a:gdLst/>
              <a:ahLst/>
              <a:cxnLst/>
              <a:rect l="l" t="t" r="r" b="b"/>
              <a:pathLst>
                <a:path w="9875520">
                  <a:moveTo>
                    <a:pt x="0" y="0"/>
                  </a:moveTo>
                  <a:lnTo>
                    <a:pt x="987552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876799" y="2209800"/>
              <a:ext cx="2438399" cy="24383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p:nvPr/>
        </p:nvSpPr>
        <p:spPr>
          <a:xfrm>
            <a:off x="3933418" y="4873244"/>
            <a:ext cx="4324985" cy="1464945"/>
          </a:xfrm>
          <a:prstGeom prst="rect">
            <a:avLst/>
          </a:prstGeom>
        </p:spPr>
        <p:txBody>
          <a:bodyPr vert="horz" wrap="square" lIns="0" tIns="30480" rIns="0" bIns="0" rtlCol="0">
            <a:spAutoFit/>
          </a:bodyPr>
          <a:lstStyle/>
          <a:p>
            <a:pPr marL="210185" marR="226695" lvl="0" indent="0" algn="ctr" defTabSz="914400" rtl="0" eaLnBrk="1" fontAlgn="auto" latinLnBrk="0" hangingPunct="1">
              <a:lnSpc>
                <a:spcPts val="2820"/>
              </a:lnSpc>
              <a:spcBef>
                <a:spcPts val="240"/>
              </a:spcBef>
              <a:spcAft>
                <a:spcPts val="0"/>
              </a:spcAft>
              <a:buClrTx/>
              <a:buSzTx/>
              <a:buFontTx/>
              <a:buNone/>
              <a:tabLst>
                <a:tab pos="1024255" algn="l"/>
                <a:tab pos="1795145" algn="l"/>
                <a:tab pos="2151380" algn="l"/>
                <a:tab pos="2922270" algn="l"/>
              </a:tabLst>
              <a:defRPr/>
            </a:pPr>
            <a:r>
              <a:rPr kumimoji="0" sz="2400" b="0" i="0" u="none" strike="noStrike" kern="1200" cap="none" spc="195" normalizeH="0" baseline="0" noProof="0" dirty="0">
                <a:ln>
                  <a:noFill/>
                </a:ln>
                <a:solidFill>
                  <a:srgbClr val="FFFFFF"/>
                </a:solidFill>
                <a:effectLst/>
                <a:uLnTx/>
                <a:uFillTx/>
                <a:latin typeface="Arial"/>
                <a:ea typeface="+mn-ea"/>
                <a:cs typeface="Arial"/>
              </a:rPr>
              <a:t>Disa</a:t>
            </a:r>
            <a:r>
              <a:rPr kumimoji="0" sz="2400" b="0" i="0" u="none" strike="noStrike" kern="1200" cap="none" spc="200" normalizeH="0" baseline="0" noProof="0" dirty="0">
                <a:ln>
                  <a:noFill/>
                </a:ln>
                <a:solidFill>
                  <a:srgbClr val="FFFFFF"/>
                </a:solidFill>
                <a:effectLst/>
                <a:uLnTx/>
                <a:uFillTx/>
                <a:latin typeface="Arial"/>
                <a:ea typeface="+mn-ea"/>
                <a:cs typeface="Arial"/>
              </a:rPr>
              <a:t>bi</a:t>
            </a:r>
            <a:r>
              <a:rPr kumimoji="0" sz="2400" b="0" i="0" u="none" strike="noStrike" kern="1200" cap="none" spc="195" normalizeH="0" baseline="0" noProof="0" dirty="0">
                <a:ln>
                  <a:noFill/>
                </a:ln>
                <a:solidFill>
                  <a:srgbClr val="FFFFFF"/>
                </a:solidFill>
                <a:effectLst/>
                <a:uLnTx/>
                <a:uFillTx/>
                <a:latin typeface="Arial"/>
                <a:ea typeface="+mn-ea"/>
                <a:cs typeface="Arial"/>
              </a:rPr>
              <a:t>li</a:t>
            </a:r>
            <a:r>
              <a:rPr kumimoji="0" sz="2400" b="0" i="0" u="none" strike="noStrike" kern="1200" cap="none" spc="200" normalizeH="0" baseline="0" noProof="0" dirty="0">
                <a:ln>
                  <a:noFill/>
                </a:ln>
                <a:solidFill>
                  <a:srgbClr val="FFFFFF"/>
                </a:solidFill>
                <a:effectLst/>
                <a:uLnTx/>
                <a:uFillTx/>
                <a:latin typeface="Arial"/>
                <a:ea typeface="+mn-ea"/>
                <a:cs typeface="Arial"/>
              </a:rPr>
              <a:t>t</a:t>
            </a:r>
            <a:r>
              <a:rPr kumimoji="0" sz="2400" b="0" i="0" u="none" strike="noStrike" kern="1200" cap="none" spc="0" normalizeH="0" baseline="0" noProof="0" dirty="0">
                <a:ln>
                  <a:noFill/>
                </a:ln>
                <a:solidFill>
                  <a:srgbClr val="FFFFFF"/>
                </a:solidFill>
                <a:effectLst/>
                <a:uLnTx/>
                <a:uFillTx/>
                <a:latin typeface="Arial"/>
                <a:ea typeface="+mn-ea"/>
                <a:cs typeface="Arial"/>
              </a:rPr>
              <a:t>y	</a:t>
            </a:r>
            <a:r>
              <a:rPr kumimoji="0" sz="2400" b="0" i="0" u="none" strike="noStrike" kern="1200" cap="none" spc="195" normalizeH="0" baseline="0" noProof="0" dirty="0">
                <a:ln>
                  <a:noFill/>
                </a:ln>
                <a:solidFill>
                  <a:srgbClr val="FFFFFF"/>
                </a:solidFill>
                <a:effectLst/>
                <a:uLnTx/>
                <a:uFillTx/>
                <a:latin typeface="Arial"/>
                <a:ea typeface="+mn-ea"/>
                <a:cs typeface="Arial"/>
              </a:rPr>
              <a:t>Right</a:t>
            </a:r>
            <a:r>
              <a:rPr kumimoji="0" sz="2400" b="0" i="0" u="none" strike="noStrike" kern="1200" cap="none" spc="0" normalizeH="0" baseline="0" noProof="0" dirty="0">
                <a:ln>
                  <a:noFill/>
                </a:ln>
                <a:solidFill>
                  <a:srgbClr val="FFFFFF"/>
                </a:solidFill>
                <a:effectLst/>
                <a:uLnTx/>
                <a:uFillTx/>
                <a:latin typeface="Arial"/>
                <a:ea typeface="+mn-ea"/>
                <a:cs typeface="Arial"/>
              </a:rPr>
              <a:t>s	</a:t>
            </a:r>
            <a:r>
              <a:rPr kumimoji="0" sz="2400" b="0" i="0" u="none" strike="noStrike" kern="1200" cap="none" spc="195" normalizeH="0" baseline="0" noProof="0" dirty="0">
                <a:ln>
                  <a:noFill/>
                </a:ln>
                <a:solidFill>
                  <a:srgbClr val="FFFFFF"/>
                </a:solidFill>
                <a:effectLst/>
                <a:uLnTx/>
                <a:uFillTx/>
                <a:latin typeface="Arial"/>
                <a:ea typeface="+mn-ea"/>
                <a:cs typeface="Arial"/>
              </a:rPr>
              <a:t>Sectio</a:t>
            </a:r>
            <a:r>
              <a:rPr kumimoji="0" sz="2400" b="0" i="0" u="none" strike="noStrike" kern="1200" cap="none" spc="0" normalizeH="0" baseline="0" noProof="0" dirty="0">
                <a:ln>
                  <a:noFill/>
                </a:ln>
                <a:solidFill>
                  <a:srgbClr val="FFFFFF"/>
                </a:solidFill>
                <a:effectLst/>
                <a:uLnTx/>
                <a:uFillTx/>
                <a:latin typeface="Arial"/>
                <a:ea typeface="+mn-ea"/>
                <a:cs typeface="Arial"/>
              </a:rPr>
              <a:t>n  </a:t>
            </a:r>
            <a:r>
              <a:rPr kumimoji="0" sz="2400" b="0" i="0" u="none" strike="noStrike" kern="1200" cap="none" spc="155" normalizeH="0" baseline="0" noProof="0" dirty="0">
                <a:ln>
                  <a:noFill/>
                </a:ln>
                <a:solidFill>
                  <a:srgbClr val="FFFFFF"/>
                </a:solidFill>
                <a:effectLst/>
                <a:uLnTx/>
                <a:uFillTx/>
                <a:latin typeface="Arial"/>
                <a:ea typeface="+mn-ea"/>
                <a:cs typeface="Arial"/>
              </a:rPr>
              <a:t>Civil	</a:t>
            </a:r>
            <a:r>
              <a:rPr kumimoji="0" sz="2400" b="0" i="0" u="none" strike="noStrike" kern="1200" cap="none" spc="160" normalizeH="0" baseline="0" noProof="0" dirty="0">
                <a:ln>
                  <a:noFill/>
                </a:ln>
                <a:solidFill>
                  <a:srgbClr val="FFFFFF"/>
                </a:solidFill>
                <a:effectLst/>
                <a:uLnTx/>
                <a:uFillTx/>
                <a:latin typeface="Arial"/>
                <a:ea typeface="+mn-ea"/>
                <a:cs typeface="Arial"/>
              </a:rPr>
              <a:t>Rights	</a:t>
            </a:r>
            <a:r>
              <a:rPr kumimoji="0" sz="2400" b="0" i="0" u="none" strike="noStrike" kern="1200" cap="none" spc="170" normalizeH="0" baseline="0" noProof="0" dirty="0">
                <a:ln>
                  <a:noFill/>
                </a:ln>
                <a:solidFill>
                  <a:srgbClr val="FFFFFF"/>
                </a:solidFill>
                <a:effectLst/>
                <a:uLnTx/>
                <a:uFillTx/>
                <a:latin typeface="Arial"/>
                <a:ea typeface="+mn-ea"/>
                <a:cs typeface="Arial"/>
              </a:rPr>
              <a:t>Division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2700"/>
              </a:lnSpc>
              <a:spcBef>
                <a:spcPts val="0"/>
              </a:spcBef>
              <a:spcAft>
                <a:spcPts val="0"/>
              </a:spcAft>
              <a:buClrTx/>
              <a:buSzTx/>
              <a:buFontTx/>
              <a:buNone/>
              <a:tabLst>
                <a:tab pos="802640" algn="l"/>
                <a:tab pos="2760345" algn="l"/>
                <a:tab pos="3175000" algn="l"/>
              </a:tabLst>
              <a:defRPr/>
            </a:pPr>
            <a:r>
              <a:rPr kumimoji="0" sz="2400" b="0" i="0" u="none" strike="noStrike" kern="1200" cap="none" spc="195" normalizeH="0" baseline="0" noProof="0" dirty="0">
                <a:ln>
                  <a:noFill/>
                </a:ln>
                <a:solidFill>
                  <a:srgbClr val="FFFFFF"/>
                </a:solidFill>
                <a:effectLst/>
                <a:uLnTx/>
                <a:uFillTx/>
                <a:latin typeface="Arial"/>
                <a:ea typeface="+mn-ea"/>
                <a:cs typeface="Arial"/>
              </a:rPr>
              <a:t>U.S</a:t>
            </a:r>
            <a:r>
              <a:rPr kumimoji="0" sz="2400" b="0" i="0" u="none" strike="noStrike" kern="1200" cap="none" spc="0" normalizeH="0" baseline="0" noProof="0" dirty="0">
                <a:ln>
                  <a:noFill/>
                </a:ln>
                <a:solidFill>
                  <a:srgbClr val="FFFFFF"/>
                </a:solidFill>
                <a:effectLst/>
                <a:uLnTx/>
                <a:uFillTx/>
                <a:latin typeface="Arial"/>
                <a:ea typeface="+mn-ea"/>
                <a:cs typeface="Arial"/>
              </a:rPr>
              <a:t>.	</a:t>
            </a:r>
            <a:r>
              <a:rPr kumimoji="0" sz="2400" b="0" i="0" u="none" strike="noStrike" kern="1200" cap="none" spc="195" normalizeH="0" baseline="0" noProof="0" dirty="0">
                <a:ln>
                  <a:noFill/>
                </a:ln>
                <a:solidFill>
                  <a:srgbClr val="FFFFFF"/>
                </a:solidFill>
                <a:effectLst/>
                <a:uLnTx/>
                <a:uFillTx/>
                <a:latin typeface="Arial"/>
                <a:ea typeface="+mn-ea"/>
                <a:cs typeface="Arial"/>
              </a:rPr>
              <a:t>Dep</a:t>
            </a:r>
            <a:r>
              <a:rPr kumimoji="0" sz="2400" b="0" i="0" u="none" strike="noStrike" kern="1200" cap="none" spc="200" normalizeH="0" baseline="0" noProof="0" dirty="0">
                <a:ln>
                  <a:noFill/>
                </a:ln>
                <a:solidFill>
                  <a:srgbClr val="FFFFFF"/>
                </a:solidFill>
                <a:effectLst/>
                <a:uLnTx/>
                <a:uFillTx/>
                <a:latin typeface="Arial"/>
                <a:ea typeface="+mn-ea"/>
                <a:cs typeface="Arial"/>
              </a:rPr>
              <a:t>a</a:t>
            </a:r>
            <a:r>
              <a:rPr kumimoji="0" sz="2400" b="0" i="0" u="none" strike="noStrike" kern="1200" cap="none" spc="195" normalizeH="0" baseline="0" noProof="0" dirty="0">
                <a:ln>
                  <a:noFill/>
                </a:ln>
                <a:solidFill>
                  <a:srgbClr val="FFFFFF"/>
                </a:solidFill>
                <a:effectLst/>
                <a:uLnTx/>
                <a:uFillTx/>
                <a:latin typeface="Arial"/>
                <a:ea typeface="+mn-ea"/>
                <a:cs typeface="Arial"/>
              </a:rPr>
              <a:t>rt</a:t>
            </a:r>
            <a:r>
              <a:rPr kumimoji="0" sz="2400" b="0" i="0" u="none" strike="noStrike" kern="1200" cap="none" spc="200" normalizeH="0" baseline="0" noProof="0" dirty="0">
                <a:ln>
                  <a:noFill/>
                </a:ln>
                <a:solidFill>
                  <a:srgbClr val="FFFFFF"/>
                </a:solidFill>
                <a:effectLst/>
                <a:uLnTx/>
                <a:uFillTx/>
                <a:latin typeface="Arial"/>
                <a:ea typeface="+mn-ea"/>
                <a:cs typeface="Arial"/>
              </a:rPr>
              <a:t>me</a:t>
            </a:r>
            <a:r>
              <a:rPr kumimoji="0" sz="2400" b="0" i="0" u="none" strike="noStrike" kern="1200" cap="none" spc="195" normalizeH="0" baseline="0" noProof="0" dirty="0">
                <a:ln>
                  <a:noFill/>
                </a:ln>
                <a:solidFill>
                  <a:srgbClr val="FFFFFF"/>
                </a:solidFill>
                <a:effectLst/>
                <a:uLnTx/>
                <a:uFillTx/>
                <a:latin typeface="Arial"/>
                <a:ea typeface="+mn-ea"/>
                <a:cs typeface="Arial"/>
              </a:rPr>
              <a:t>n</a:t>
            </a:r>
            <a:r>
              <a:rPr kumimoji="0" sz="2400" b="0" i="0" u="none" strike="noStrike" kern="1200" cap="none" spc="0" normalizeH="0" baseline="0" noProof="0" dirty="0">
                <a:ln>
                  <a:noFill/>
                </a:ln>
                <a:solidFill>
                  <a:srgbClr val="FFFFFF"/>
                </a:solidFill>
                <a:effectLst/>
                <a:uLnTx/>
                <a:uFillTx/>
                <a:latin typeface="Arial"/>
                <a:ea typeface="+mn-ea"/>
                <a:cs typeface="Arial"/>
              </a:rPr>
              <a:t>t	</a:t>
            </a:r>
            <a:r>
              <a:rPr kumimoji="0" sz="2400" b="0" i="0" u="none" strike="noStrike" kern="1200" cap="none" spc="195" normalizeH="0" baseline="0" noProof="0" dirty="0">
                <a:ln>
                  <a:noFill/>
                </a:ln>
                <a:solidFill>
                  <a:srgbClr val="FFFFFF"/>
                </a:solidFill>
                <a:effectLst/>
                <a:uLnTx/>
                <a:uFillTx/>
                <a:latin typeface="Arial"/>
                <a:ea typeface="+mn-ea"/>
                <a:cs typeface="Arial"/>
              </a:rPr>
              <a:t>o</a:t>
            </a:r>
            <a:r>
              <a:rPr kumimoji="0" sz="2400" b="0" i="0" u="none" strike="noStrike" kern="1200" cap="none" spc="0" normalizeH="0" baseline="0" noProof="0" dirty="0">
                <a:ln>
                  <a:noFill/>
                </a:ln>
                <a:solidFill>
                  <a:srgbClr val="FFFFFF"/>
                </a:solidFill>
                <a:effectLst/>
                <a:uLnTx/>
                <a:uFillTx/>
                <a:latin typeface="Arial"/>
                <a:ea typeface="+mn-ea"/>
                <a:cs typeface="Arial"/>
              </a:rPr>
              <a:t>f	</a:t>
            </a:r>
            <a:r>
              <a:rPr kumimoji="0" sz="2400" b="0" i="0" u="none" strike="noStrike" kern="1200" cap="none" spc="195" normalizeH="0" baseline="0" noProof="0" dirty="0">
                <a:ln>
                  <a:noFill/>
                </a:ln>
                <a:solidFill>
                  <a:srgbClr val="FFFFFF"/>
                </a:solidFill>
                <a:effectLst/>
                <a:uLnTx/>
                <a:uFillTx/>
                <a:latin typeface="Arial"/>
                <a:ea typeface="+mn-ea"/>
                <a:cs typeface="Arial"/>
              </a:rPr>
              <a:t>Justice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2850"/>
              </a:lnSpc>
              <a:spcBef>
                <a:spcPts val="0"/>
              </a:spcBef>
              <a:spcAft>
                <a:spcPts val="0"/>
              </a:spcAft>
              <a:buClrTx/>
              <a:buSzTx/>
              <a:buFontTx/>
              <a:buNone/>
              <a:tabLst>
                <a:tab pos="1370965" algn="l"/>
                <a:tab pos="1979930" algn="l"/>
              </a:tabLst>
              <a:defRPr/>
            </a:pPr>
            <a:r>
              <a:rPr kumimoji="0" sz="2400" b="0" i="0" u="none" strike="noStrike" kern="1200" cap="none" spc="165" normalizeH="0" baseline="0" noProof="0" dirty="0">
                <a:ln>
                  <a:noFill/>
                </a:ln>
                <a:solidFill>
                  <a:srgbClr val="FFFFFF"/>
                </a:solidFill>
                <a:effectLst/>
                <a:uLnTx/>
                <a:uFillTx/>
                <a:latin typeface="Arial"/>
                <a:ea typeface="+mn-ea"/>
                <a:cs typeface="Arial"/>
              </a:rPr>
              <a:t>October	</a:t>
            </a:r>
            <a:r>
              <a:rPr kumimoji="0" sz="2400" b="0" i="0" u="none" strike="noStrike" kern="1200" cap="none" spc="125" normalizeH="0" baseline="0" noProof="0" dirty="0">
                <a:ln>
                  <a:noFill/>
                </a:ln>
                <a:solidFill>
                  <a:srgbClr val="FFFFFF"/>
                </a:solidFill>
                <a:effectLst/>
                <a:uLnTx/>
                <a:uFillTx/>
                <a:latin typeface="Arial"/>
                <a:ea typeface="+mn-ea"/>
                <a:cs typeface="Arial"/>
              </a:rPr>
              <a:t>22,	</a:t>
            </a:r>
            <a:r>
              <a:rPr kumimoji="0" sz="2400" b="0" i="0" u="none" strike="noStrike" kern="1200" cap="none" spc="190" normalizeH="0" baseline="0" noProof="0" dirty="0">
                <a:ln>
                  <a:noFill/>
                </a:ln>
                <a:solidFill>
                  <a:srgbClr val="FFFFFF"/>
                </a:solidFill>
                <a:effectLst/>
                <a:uLnTx/>
                <a:uFillTx/>
                <a:latin typeface="Arial"/>
                <a:ea typeface="+mn-ea"/>
                <a:cs typeface="Arial"/>
              </a:rPr>
              <a:t>2020</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a:spLocks noGrp="1"/>
          </p:cNvSpPr>
          <p:nvPr>
            <p:ph type="title"/>
          </p:nvPr>
        </p:nvSpPr>
        <p:spPr>
          <a:xfrm>
            <a:off x="2417222" y="1146302"/>
            <a:ext cx="7585075" cy="772795"/>
          </a:xfrm>
          <a:prstGeom prst="rect">
            <a:avLst/>
          </a:prstGeom>
        </p:spPr>
        <p:txBody>
          <a:bodyPr vert="horz" wrap="square" lIns="0" tIns="12700" rIns="0" bIns="0" rtlCol="0">
            <a:spAutoFit/>
          </a:bodyPr>
          <a:lstStyle/>
          <a:p>
            <a:pPr marL="12700">
              <a:lnSpc>
                <a:spcPct val="100000"/>
              </a:lnSpc>
              <a:spcBef>
                <a:spcPts val="100"/>
              </a:spcBef>
            </a:pPr>
            <a:r>
              <a:rPr sz="4900" u="none" spc="-50" dirty="0">
                <a:solidFill>
                  <a:srgbClr val="FFFFFF"/>
                </a:solidFill>
              </a:rPr>
              <a:t>Accessibility </a:t>
            </a:r>
            <a:r>
              <a:rPr sz="4900" u="none" spc="-25" dirty="0">
                <a:solidFill>
                  <a:srgbClr val="FFFFFF"/>
                </a:solidFill>
              </a:rPr>
              <a:t>in</a:t>
            </a:r>
            <a:r>
              <a:rPr sz="4900" u="none" spc="-220" dirty="0">
                <a:solidFill>
                  <a:srgbClr val="FFFFFF"/>
                </a:solidFill>
              </a:rPr>
              <a:t> </a:t>
            </a:r>
            <a:r>
              <a:rPr sz="4900" u="none" spc="-50" dirty="0">
                <a:solidFill>
                  <a:srgbClr val="FFFFFF"/>
                </a:solidFill>
              </a:rPr>
              <a:t>Telehealth</a:t>
            </a:r>
            <a:endParaRPr sz="490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72800" y="5715000"/>
            <a:ext cx="1148333" cy="108584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221739" y="1952444"/>
            <a:ext cx="9697085" cy="2951480"/>
          </a:xfrm>
          <a:prstGeom prst="rect">
            <a:avLst/>
          </a:prstGeom>
        </p:spPr>
        <p:txBody>
          <a:bodyPr vert="horz" wrap="square" lIns="0" tIns="12065" rIns="0" bIns="0" rtlCol="0">
            <a:spAutoFit/>
          </a:bodyPr>
          <a:lstStyle/>
          <a:p>
            <a:pPr marL="526415" marR="5080" lvl="0" indent="-514350" algn="l" defTabSz="914400" rtl="0" eaLnBrk="1" fontAlgn="auto" latinLnBrk="0" hangingPunct="1">
              <a:lnSpc>
                <a:spcPct val="100000"/>
              </a:lnSpc>
              <a:spcBef>
                <a:spcPts val="95"/>
              </a:spcBef>
              <a:spcAft>
                <a:spcPts val="0"/>
              </a:spcAft>
              <a:buClrTx/>
              <a:buSzTx/>
              <a:buFont typeface="Arial"/>
              <a:buAutoNum type="arabicPeriod"/>
              <a:tabLst>
                <a:tab pos="526415" algn="l"/>
                <a:tab pos="527050" algn="l"/>
              </a:tabLst>
              <a:defRPr/>
            </a:pPr>
            <a:r>
              <a:rPr kumimoji="0" sz="3200" b="0" i="0" u="none" strike="noStrike" kern="1200" cap="none" spc="-5" normalizeH="0" baseline="0" noProof="0" dirty="0">
                <a:ln>
                  <a:noFill/>
                </a:ln>
                <a:solidFill>
                  <a:prstClr val="black"/>
                </a:solidFill>
                <a:effectLst/>
                <a:uLnTx/>
                <a:uFillTx/>
                <a:latin typeface="Arial"/>
                <a:ea typeface="+mn-ea"/>
                <a:cs typeface="Arial"/>
              </a:rPr>
              <a:t>Enable you to understand </a:t>
            </a:r>
            <a:r>
              <a:rPr kumimoji="0" sz="3200" b="0" i="0" u="none" strike="noStrike" kern="1200" cap="none" spc="-10" normalizeH="0" baseline="0" noProof="0" dirty="0">
                <a:ln>
                  <a:noFill/>
                </a:ln>
                <a:solidFill>
                  <a:prstClr val="black"/>
                </a:solidFill>
                <a:effectLst/>
                <a:uLnTx/>
                <a:uFillTx/>
                <a:latin typeface="Arial"/>
                <a:ea typeface="+mn-ea"/>
                <a:cs typeface="Arial"/>
              </a:rPr>
              <a:t>health </a:t>
            </a:r>
            <a:r>
              <a:rPr kumimoji="0" sz="3200" b="0" i="0" u="none" strike="noStrike" kern="1200" cap="none" spc="-5" normalizeH="0" baseline="0" noProof="0" dirty="0">
                <a:ln>
                  <a:noFill/>
                </a:ln>
                <a:solidFill>
                  <a:prstClr val="black"/>
                </a:solidFill>
                <a:effectLst/>
                <a:uLnTx/>
                <a:uFillTx/>
                <a:latin typeface="Arial"/>
                <a:ea typeface="+mn-ea"/>
                <a:cs typeface="Arial"/>
              </a:rPr>
              <a:t>care </a:t>
            </a:r>
            <a:r>
              <a:rPr kumimoji="0" sz="3200" b="0" i="0" u="none" strike="noStrike" kern="1200" cap="none" spc="-10" normalizeH="0" baseline="0" noProof="0" dirty="0">
                <a:ln>
                  <a:noFill/>
                </a:ln>
                <a:solidFill>
                  <a:prstClr val="black"/>
                </a:solidFill>
                <a:effectLst/>
                <a:uLnTx/>
                <a:uFillTx/>
                <a:latin typeface="Arial"/>
                <a:ea typeface="+mn-ea"/>
                <a:cs typeface="Arial"/>
              </a:rPr>
              <a:t>providers  </a:t>
            </a:r>
            <a:r>
              <a:rPr kumimoji="0" sz="3200" b="0" i="0" u="none" strike="noStrike" kern="1200" cap="none" spc="-5" normalizeH="0" baseline="0" noProof="0" dirty="0">
                <a:ln>
                  <a:noFill/>
                </a:ln>
                <a:solidFill>
                  <a:prstClr val="black"/>
                </a:solidFill>
                <a:effectLst/>
                <a:uLnTx/>
                <a:uFillTx/>
                <a:latin typeface="Arial"/>
                <a:ea typeface="+mn-ea"/>
                <a:cs typeface="Arial"/>
              </a:rPr>
              <a:t>and organizations’ </a:t>
            </a:r>
            <a:r>
              <a:rPr kumimoji="0" sz="3200" b="0" i="0" u="none" strike="noStrike" kern="1200" cap="none" spc="-10" normalizeH="0" baseline="0" noProof="0" dirty="0">
                <a:ln>
                  <a:noFill/>
                </a:ln>
                <a:solidFill>
                  <a:prstClr val="black"/>
                </a:solidFill>
                <a:effectLst/>
                <a:uLnTx/>
                <a:uFillTx/>
                <a:latin typeface="Arial"/>
                <a:ea typeface="+mn-ea"/>
                <a:cs typeface="Arial"/>
              </a:rPr>
              <a:t>obligations </a:t>
            </a:r>
            <a:r>
              <a:rPr kumimoji="0" sz="3200" b="0" i="0" u="none" strike="noStrike" kern="1200" cap="none" spc="-5" normalizeH="0" baseline="0" noProof="0" dirty="0">
                <a:ln>
                  <a:noFill/>
                </a:ln>
                <a:solidFill>
                  <a:prstClr val="black"/>
                </a:solidFill>
                <a:effectLst/>
                <a:uLnTx/>
                <a:uFillTx/>
                <a:latin typeface="Arial"/>
                <a:ea typeface="+mn-ea"/>
                <a:cs typeface="Arial"/>
              </a:rPr>
              <a:t>under the</a:t>
            </a:r>
            <a:r>
              <a:rPr kumimoji="0" sz="3200" b="0" i="0" u="none" strike="noStrike" kern="1200" cap="none" spc="-35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Americans  with Disabilities Act (ADA) and Section</a:t>
            </a:r>
            <a:r>
              <a:rPr kumimoji="0" sz="3200" b="0" i="0" u="none" strike="noStrike" kern="1200" cap="none" spc="-180" normalizeH="0" baseline="0" noProof="0" dirty="0">
                <a:ln>
                  <a:noFill/>
                </a:ln>
                <a:solidFill>
                  <a:prstClr val="black"/>
                </a:solidFill>
                <a:effectLst/>
                <a:uLnTx/>
                <a:uFillTx/>
                <a:latin typeface="Arial"/>
                <a:ea typeface="+mn-ea"/>
                <a:cs typeface="Arial"/>
              </a:rPr>
              <a:t> </a:t>
            </a:r>
            <a:r>
              <a:rPr kumimoji="0" sz="3200" b="0" i="0" u="none" strike="noStrike" kern="1200" cap="none" spc="-10" normalizeH="0" baseline="0" noProof="0" dirty="0">
                <a:ln>
                  <a:noFill/>
                </a:ln>
                <a:solidFill>
                  <a:prstClr val="black"/>
                </a:solidFill>
                <a:effectLst/>
                <a:uLnTx/>
                <a:uFillTx/>
                <a:latin typeface="Arial"/>
                <a:ea typeface="+mn-ea"/>
                <a:cs typeface="Arial"/>
              </a:rPr>
              <a:t>504.</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526415" marR="168910" lvl="0" indent="-514350" algn="l" defTabSz="914400" rtl="0" eaLnBrk="1" fontAlgn="auto" latinLnBrk="0" hangingPunct="1">
              <a:lnSpc>
                <a:spcPct val="100000"/>
              </a:lnSpc>
              <a:spcBef>
                <a:spcPts val="0"/>
              </a:spcBef>
              <a:spcAft>
                <a:spcPts val="0"/>
              </a:spcAft>
              <a:buClrTx/>
              <a:buSzTx/>
              <a:buFontTx/>
              <a:buAutoNum type="arabicPeriod"/>
              <a:tabLst>
                <a:tab pos="526415" algn="l"/>
                <a:tab pos="527050" algn="l"/>
              </a:tabLst>
              <a:defRPr/>
            </a:pPr>
            <a:r>
              <a:rPr kumimoji="0" sz="3200" b="0" i="0" u="none" strike="noStrike" kern="1200" cap="none" spc="-5" normalizeH="0" baseline="0" noProof="0" dirty="0">
                <a:ln>
                  <a:noFill/>
                </a:ln>
                <a:solidFill>
                  <a:prstClr val="black"/>
                </a:solidFill>
                <a:effectLst/>
                <a:uLnTx/>
                <a:uFillTx/>
                <a:latin typeface="Arial"/>
                <a:ea typeface="+mn-ea"/>
                <a:cs typeface="Arial"/>
              </a:rPr>
              <a:t>Understand that legal </a:t>
            </a:r>
            <a:r>
              <a:rPr kumimoji="0" sz="3200" b="0" i="0" u="none" strike="noStrike" kern="1200" cap="none" spc="-10" normalizeH="0" baseline="0" noProof="0" dirty="0">
                <a:ln>
                  <a:noFill/>
                </a:ln>
                <a:solidFill>
                  <a:prstClr val="black"/>
                </a:solidFill>
                <a:effectLst/>
                <a:uLnTx/>
                <a:uFillTx/>
                <a:latin typeface="Arial"/>
                <a:ea typeface="+mn-ea"/>
                <a:cs typeface="Arial"/>
              </a:rPr>
              <a:t>obligations </a:t>
            </a:r>
            <a:r>
              <a:rPr kumimoji="0" sz="3200" b="0" i="0" u="none" strike="noStrike" kern="1200" cap="none" spc="-5" normalizeH="0" baseline="0" noProof="0" dirty="0">
                <a:ln>
                  <a:noFill/>
                </a:ln>
                <a:solidFill>
                  <a:prstClr val="black"/>
                </a:solidFill>
                <a:effectLst/>
                <a:uLnTx/>
                <a:uFillTx/>
                <a:latin typeface="Arial"/>
                <a:ea typeface="+mn-ea"/>
                <a:cs typeface="Arial"/>
              </a:rPr>
              <a:t>apply regardless  of whether services are provided in person </a:t>
            </a:r>
            <a:r>
              <a:rPr kumimoji="0" sz="3200" b="0" i="0" u="none" strike="noStrike" kern="1200" cap="none" spc="-10" normalizeH="0" baseline="0" noProof="0" dirty="0">
                <a:ln>
                  <a:noFill/>
                </a:ln>
                <a:solidFill>
                  <a:prstClr val="black"/>
                </a:solidFill>
                <a:effectLst/>
                <a:uLnTx/>
                <a:uFillTx/>
                <a:latin typeface="Arial"/>
                <a:ea typeface="+mn-ea"/>
                <a:cs typeface="Arial"/>
              </a:rPr>
              <a:t>or  </a:t>
            </a:r>
            <a:r>
              <a:rPr kumimoji="0" sz="3200" b="0" i="0" u="none" strike="noStrike" kern="1200" cap="none" spc="-30" normalizeH="0" baseline="0" noProof="0" dirty="0">
                <a:ln>
                  <a:noFill/>
                </a:ln>
                <a:solidFill>
                  <a:prstClr val="black"/>
                </a:solidFill>
                <a:effectLst/>
                <a:uLnTx/>
                <a:uFillTx/>
                <a:latin typeface="Arial"/>
                <a:ea typeface="+mn-ea"/>
                <a:cs typeface="Arial"/>
              </a:rPr>
              <a:t>virtually.</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prstGeom prst="rect">
            <a:avLst/>
          </a:prstGeom>
        </p:spPr>
        <p:txBody>
          <a:bodyPr vert="horz" wrap="square" lIns="0" tIns="260350" rIns="0" bIns="0" rtlCol="0">
            <a:spAutoFit/>
          </a:bodyPr>
          <a:lstStyle/>
          <a:p>
            <a:pPr marL="173990">
              <a:lnSpc>
                <a:spcPct val="100000"/>
              </a:lnSpc>
              <a:spcBef>
                <a:spcPts val="100"/>
              </a:spcBef>
              <a:tabLst>
                <a:tab pos="2384425" algn="l"/>
                <a:tab pos="10140315" algn="l"/>
              </a:tabLst>
            </a:pPr>
            <a:r>
              <a:rPr sz="4500" dirty="0">
                <a:solidFill>
                  <a:srgbClr val="000000"/>
                </a:solidFill>
              </a:rPr>
              <a:t> 	</a:t>
            </a:r>
            <a:r>
              <a:rPr sz="4500" spc="-40" dirty="0">
                <a:solidFill>
                  <a:srgbClr val="000000"/>
                </a:solidFill>
              </a:rPr>
              <a:t>Learning</a:t>
            </a:r>
            <a:r>
              <a:rPr sz="4500" spc="-125" dirty="0">
                <a:solidFill>
                  <a:srgbClr val="000000"/>
                </a:solidFill>
              </a:rPr>
              <a:t> </a:t>
            </a:r>
            <a:r>
              <a:rPr sz="4500" spc="-40" dirty="0">
                <a:solidFill>
                  <a:srgbClr val="000000"/>
                </a:solidFill>
              </a:rPr>
              <a:t>Objectives	</a:t>
            </a:r>
            <a:endParaRPr sz="450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069" y="3153410"/>
            <a:ext cx="9900920" cy="1122680"/>
          </a:xfrm>
          <a:prstGeom prst="rect">
            <a:avLst/>
          </a:prstGeom>
        </p:spPr>
        <p:txBody>
          <a:bodyPr vert="horz" wrap="square" lIns="0" tIns="12700" rIns="0" bIns="0" rtlCol="0">
            <a:spAutoFit/>
          </a:bodyPr>
          <a:lstStyle/>
          <a:p>
            <a:pPr marL="12700">
              <a:lnSpc>
                <a:spcPct val="100000"/>
              </a:lnSpc>
              <a:spcBef>
                <a:spcPts val="100"/>
              </a:spcBef>
              <a:tabLst>
                <a:tab pos="930275" algn="l"/>
                <a:tab pos="9887585" algn="l"/>
              </a:tabLst>
            </a:pPr>
            <a:r>
              <a:rPr sz="7200" dirty="0">
                <a:solidFill>
                  <a:srgbClr val="FFFFFF"/>
                </a:solidFill>
              </a:rPr>
              <a:t> 	</a:t>
            </a:r>
            <a:r>
              <a:rPr sz="7200" spc="-40" dirty="0">
                <a:solidFill>
                  <a:srgbClr val="FFFFFF"/>
                </a:solidFill>
              </a:rPr>
              <a:t>Legal</a:t>
            </a:r>
            <a:r>
              <a:rPr sz="7200" spc="-215" dirty="0">
                <a:solidFill>
                  <a:srgbClr val="FFFFFF"/>
                </a:solidFill>
              </a:rPr>
              <a:t> </a:t>
            </a:r>
            <a:r>
              <a:rPr sz="7200" spc="-50" dirty="0">
                <a:solidFill>
                  <a:srgbClr val="FFFFFF"/>
                </a:solidFill>
              </a:rPr>
              <a:t>Background	</a:t>
            </a:r>
            <a:endParaRPr sz="7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835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8755" y="2872232"/>
            <a:ext cx="9350375" cy="2055495"/>
          </a:xfrm>
          <a:prstGeom prst="rect">
            <a:avLst/>
          </a:prstGeom>
        </p:spPr>
        <p:txBody>
          <a:bodyPr vert="horz" wrap="square" lIns="0" tIns="74295" rIns="0" bIns="0" rtlCol="0">
            <a:spAutoFit/>
          </a:bodyPr>
          <a:lstStyle/>
          <a:p>
            <a:pPr marL="12700" marR="5080" lvl="0" indent="0" algn="l" defTabSz="914400" rtl="0" eaLnBrk="1" fontAlgn="auto" latinLnBrk="0" hangingPunct="1">
              <a:lnSpc>
                <a:spcPts val="3890"/>
              </a:lnSpc>
              <a:spcBef>
                <a:spcPts val="585"/>
              </a:spcBef>
              <a:spcAft>
                <a:spcPts val="0"/>
              </a:spcAft>
              <a:buClrTx/>
              <a:buSzTx/>
              <a:buFontTx/>
              <a:buNone/>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The Americans </a:t>
            </a:r>
            <a:r>
              <a:rPr kumimoji="0" sz="3600" b="0" i="0" u="none" strike="noStrike" kern="1200" cap="none" spc="-5" normalizeH="0" baseline="0" noProof="0" dirty="0">
                <a:ln>
                  <a:noFill/>
                </a:ln>
                <a:solidFill>
                  <a:srgbClr val="585858"/>
                </a:solidFill>
                <a:effectLst/>
                <a:uLnTx/>
                <a:uFillTx/>
                <a:latin typeface="Arial"/>
                <a:ea typeface="+mn-ea"/>
                <a:cs typeface="Arial"/>
              </a:rPr>
              <a:t>with Disabilities </a:t>
            </a:r>
            <a:r>
              <a:rPr kumimoji="0" sz="3600" b="0" i="0" u="none" strike="noStrike" kern="1200" cap="none" spc="0" normalizeH="0" baseline="0" noProof="0" dirty="0">
                <a:ln>
                  <a:noFill/>
                </a:ln>
                <a:solidFill>
                  <a:srgbClr val="585858"/>
                </a:solidFill>
                <a:effectLst/>
                <a:uLnTx/>
                <a:uFillTx/>
                <a:latin typeface="Arial"/>
                <a:ea typeface="+mn-ea"/>
                <a:cs typeface="Arial"/>
              </a:rPr>
              <a:t>Act </a:t>
            </a:r>
            <a:r>
              <a:rPr kumimoji="0" sz="3600" b="0" i="0" u="none" strike="noStrike" kern="1200" cap="none" spc="-5" normalizeH="0" baseline="0" noProof="0" dirty="0">
                <a:ln>
                  <a:noFill/>
                </a:ln>
                <a:solidFill>
                  <a:srgbClr val="585858"/>
                </a:solidFill>
                <a:effectLst/>
                <a:uLnTx/>
                <a:uFillTx/>
                <a:latin typeface="Arial"/>
                <a:ea typeface="+mn-ea"/>
                <a:cs typeface="Arial"/>
              </a:rPr>
              <a:t>(ADA)</a:t>
            </a:r>
            <a:r>
              <a:rPr kumimoji="0" sz="3600" b="0" i="0" u="none" strike="noStrike" kern="1200" cap="none" spc="-495"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and  </a:t>
            </a:r>
            <a:r>
              <a:rPr kumimoji="0" sz="3600" b="0" i="0" u="none" strike="noStrike" kern="1200" cap="none" spc="-5" normalizeH="0" baseline="0" noProof="0" dirty="0">
                <a:ln>
                  <a:noFill/>
                </a:ln>
                <a:solidFill>
                  <a:srgbClr val="585858"/>
                </a:solidFill>
                <a:effectLst/>
                <a:uLnTx/>
                <a:uFillTx/>
                <a:latin typeface="Arial"/>
                <a:ea typeface="+mn-ea"/>
                <a:cs typeface="Arial"/>
              </a:rPr>
              <a:t>Section </a:t>
            </a:r>
            <a:r>
              <a:rPr kumimoji="0" sz="3600" b="0" i="0" u="none" strike="noStrike" kern="1200" cap="none" spc="0" normalizeH="0" baseline="0" noProof="0" dirty="0">
                <a:ln>
                  <a:noFill/>
                </a:ln>
                <a:solidFill>
                  <a:srgbClr val="585858"/>
                </a:solidFill>
                <a:effectLst/>
                <a:uLnTx/>
                <a:uFillTx/>
                <a:latin typeface="Arial"/>
                <a:ea typeface="+mn-ea"/>
                <a:cs typeface="Arial"/>
              </a:rPr>
              <a:t>504 of the </a:t>
            </a:r>
            <a:r>
              <a:rPr kumimoji="0" sz="3600" b="0" i="0" u="none" strike="noStrike" kern="1200" cap="none" spc="-5" normalizeH="0" baseline="0" noProof="0" dirty="0">
                <a:ln>
                  <a:noFill/>
                </a:ln>
                <a:solidFill>
                  <a:srgbClr val="585858"/>
                </a:solidFill>
                <a:effectLst/>
                <a:uLnTx/>
                <a:uFillTx/>
                <a:latin typeface="Arial"/>
                <a:ea typeface="+mn-ea"/>
                <a:cs typeface="Arial"/>
              </a:rPr>
              <a:t>Rehabilitation Act (Section  </a:t>
            </a:r>
            <a:r>
              <a:rPr kumimoji="0" sz="3600" b="0" i="0" u="none" strike="noStrike" kern="1200" cap="none" spc="0" normalizeH="0" baseline="0" noProof="0" dirty="0">
                <a:ln>
                  <a:noFill/>
                </a:ln>
                <a:solidFill>
                  <a:srgbClr val="585858"/>
                </a:solidFill>
                <a:effectLst/>
                <a:uLnTx/>
                <a:uFillTx/>
                <a:latin typeface="Arial"/>
                <a:ea typeface="+mn-ea"/>
                <a:cs typeface="Arial"/>
              </a:rPr>
              <a:t>504) are Federal </a:t>
            </a:r>
            <a:r>
              <a:rPr kumimoji="0" sz="3600" b="0" i="0" u="none" strike="noStrike" kern="1200" cap="none" spc="-5" normalizeH="0" baseline="0" noProof="0" dirty="0">
                <a:ln>
                  <a:noFill/>
                </a:ln>
                <a:solidFill>
                  <a:srgbClr val="585858"/>
                </a:solidFill>
                <a:effectLst/>
                <a:uLnTx/>
                <a:uFillTx/>
                <a:latin typeface="Arial"/>
                <a:ea typeface="+mn-ea"/>
                <a:cs typeface="Arial"/>
              </a:rPr>
              <a:t>civil rights laws </a:t>
            </a:r>
            <a:r>
              <a:rPr kumimoji="0" sz="3600" b="0" i="0" u="none" strike="noStrike" kern="1200" cap="none" spc="0" normalizeH="0" baseline="0" noProof="0" dirty="0">
                <a:ln>
                  <a:noFill/>
                </a:ln>
                <a:solidFill>
                  <a:srgbClr val="585858"/>
                </a:solidFill>
                <a:effectLst/>
                <a:uLnTx/>
                <a:uFillTx/>
                <a:latin typeface="Arial"/>
                <a:ea typeface="+mn-ea"/>
                <a:cs typeface="Arial"/>
              </a:rPr>
              <a:t>that </a:t>
            </a:r>
            <a:r>
              <a:rPr kumimoji="0" sz="3600" b="0" i="0" u="none" strike="noStrike" kern="1200" cap="none" spc="-5" normalizeH="0" baseline="0" noProof="0" dirty="0">
                <a:ln>
                  <a:noFill/>
                </a:ln>
                <a:solidFill>
                  <a:srgbClr val="585858"/>
                </a:solidFill>
                <a:effectLst/>
                <a:uLnTx/>
                <a:uFillTx/>
                <a:latin typeface="Arial"/>
                <a:ea typeface="+mn-ea"/>
                <a:cs typeface="Arial"/>
              </a:rPr>
              <a:t>prohibit  discrimination against people with</a:t>
            </a:r>
            <a:r>
              <a:rPr kumimoji="0" sz="3600" b="0" i="0" u="none" strike="noStrike" kern="1200" cap="none" spc="0"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disabilities.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804035" algn="l"/>
                <a:tab pos="10140315" algn="l"/>
              </a:tabLst>
            </a:pPr>
            <a:r>
              <a:rPr dirty="0"/>
              <a:t> 	</a:t>
            </a:r>
            <a:r>
              <a:rPr spc="-40" dirty="0"/>
              <a:t>What Laws</a:t>
            </a:r>
            <a:r>
              <a:rPr spc="-245" dirty="0"/>
              <a:t> </a:t>
            </a:r>
            <a:r>
              <a:rPr spc="-45" dirty="0"/>
              <a:t>Apply?	</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9300" y="2658871"/>
            <a:ext cx="10295255" cy="2339340"/>
          </a:xfrm>
          <a:prstGeom prst="rect">
            <a:avLst/>
          </a:prstGeom>
        </p:spPr>
        <p:txBody>
          <a:bodyPr vert="horz" wrap="square" lIns="0" tIns="69850" rIns="0" bIns="0" rtlCol="0">
            <a:spAutoFit/>
          </a:bodyPr>
          <a:lstStyle/>
          <a:p>
            <a:pPr marL="12700" marR="5080" lvl="0" indent="0" algn="l" defTabSz="914400" rtl="0" eaLnBrk="1" fontAlgn="auto" latinLnBrk="0" hangingPunct="1">
              <a:lnSpc>
                <a:spcPts val="3560"/>
              </a:lnSpc>
              <a:spcBef>
                <a:spcPts val="550"/>
              </a:spcBef>
              <a:spcAft>
                <a:spcPts val="0"/>
              </a:spcAft>
              <a:buClrTx/>
              <a:buSzTx/>
              <a:buFontTx/>
              <a:buNone/>
              <a:tabLst/>
              <a:defRPr/>
            </a:pPr>
            <a:r>
              <a:rPr kumimoji="0" sz="3300" b="0" i="0" u="none" strike="noStrike" kern="1200" cap="none" spc="0" normalizeH="0" baseline="0" noProof="0" dirty="0">
                <a:ln>
                  <a:noFill/>
                </a:ln>
                <a:solidFill>
                  <a:srgbClr val="585858"/>
                </a:solidFill>
                <a:effectLst/>
                <a:uLnTx/>
                <a:uFillTx/>
                <a:latin typeface="Arial"/>
                <a:ea typeface="+mn-ea"/>
                <a:cs typeface="Arial"/>
              </a:rPr>
              <a:t>Both Section </a:t>
            </a:r>
            <a:r>
              <a:rPr kumimoji="0" sz="3300" b="0" i="0" u="none" strike="noStrike" kern="1200" cap="none" spc="-5" normalizeH="0" baseline="0" noProof="0" dirty="0">
                <a:ln>
                  <a:noFill/>
                </a:ln>
                <a:solidFill>
                  <a:srgbClr val="585858"/>
                </a:solidFill>
                <a:effectLst/>
                <a:uLnTx/>
                <a:uFillTx/>
                <a:latin typeface="Arial"/>
                <a:ea typeface="+mn-ea"/>
                <a:cs typeface="Arial"/>
              </a:rPr>
              <a:t>504 and </a:t>
            </a:r>
            <a:r>
              <a:rPr kumimoji="0" sz="3300" b="0" i="0" u="none" strike="noStrike" kern="1200" cap="none" spc="0" normalizeH="0" baseline="0" noProof="0" dirty="0">
                <a:ln>
                  <a:noFill/>
                </a:ln>
                <a:solidFill>
                  <a:srgbClr val="585858"/>
                </a:solidFill>
                <a:effectLst/>
                <a:uLnTx/>
                <a:uFillTx/>
                <a:latin typeface="Arial"/>
                <a:ea typeface="+mn-ea"/>
                <a:cs typeface="Arial"/>
              </a:rPr>
              <a:t>the ADA state that </a:t>
            </a:r>
            <a:r>
              <a:rPr kumimoji="0" sz="3300" b="0" i="0" u="none" strike="noStrike" kern="1200" cap="none" spc="-5" normalizeH="0" baseline="0" noProof="0" dirty="0">
                <a:ln>
                  <a:noFill/>
                </a:ln>
                <a:solidFill>
                  <a:srgbClr val="585858"/>
                </a:solidFill>
                <a:effectLst/>
                <a:uLnTx/>
                <a:uFillTx/>
                <a:latin typeface="Arial"/>
                <a:ea typeface="+mn-ea"/>
                <a:cs typeface="Arial"/>
              </a:rPr>
              <a:t>no qualified  individual with </a:t>
            </a:r>
            <a:r>
              <a:rPr kumimoji="0" sz="3300" b="0" i="0" u="none" strike="noStrike" kern="1200" cap="none" spc="0" normalizeH="0" baseline="0" noProof="0" dirty="0">
                <a:ln>
                  <a:noFill/>
                </a:ln>
                <a:solidFill>
                  <a:srgbClr val="585858"/>
                </a:solidFill>
                <a:effectLst/>
                <a:uLnTx/>
                <a:uFillTx/>
                <a:latin typeface="Arial"/>
                <a:ea typeface="+mn-ea"/>
                <a:cs typeface="Arial"/>
              </a:rPr>
              <a:t>a </a:t>
            </a:r>
            <a:r>
              <a:rPr kumimoji="0" sz="3300" b="0" i="0" u="none" strike="noStrike" kern="1200" cap="none" spc="-5" normalizeH="0" baseline="0" noProof="0" dirty="0">
                <a:ln>
                  <a:noFill/>
                </a:ln>
                <a:solidFill>
                  <a:srgbClr val="585858"/>
                </a:solidFill>
                <a:effectLst/>
                <a:uLnTx/>
                <a:uFillTx/>
                <a:latin typeface="Arial"/>
                <a:ea typeface="+mn-ea"/>
                <a:cs typeface="Arial"/>
              </a:rPr>
              <a:t>disability </a:t>
            </a:r>
            <a:r>
              <a:rPr kumimoji="0" sz="3300" b="0" i="0" u="none" strike="noStrike" kern="1200" cap="none" spc="0" normalizeH="0" baseline="0" noProof="0" dirty="0">
                <a:ln>
                  <a:noFill/>
                </a:ln>
                <a:solidFill>
                  <a:srgbClr val="585858"/>
                </a:solidFill>
                <a:effectLst/>
                <a:uLnTx/>
                <a:uFillTx/>
                <a:latin typeface="Arial"/>
                <a:ea typeface="+mn-ea"/>
                <a:cs typeface="Arial"/>
              </a:rPr>
              <a:t>shall, </a:t>
            </a:r>
            <a:r>
              <a:rPr kumimoji="0" sz="3300" b="0" i="0" u="none" strike="noStrike" kern="1200" cap="none" spc="-5" normalizeH="0" baseline="0" noProof="0" dirty="0">
                <a:ln>
                  <a:noFill/>
                </a:ln>
                <a:solidFill>
                  <a:srgbClr val="585858"/>
                </a:solidFill>
                <a:effectLst/>
                <a:uLnTx/>
                <a:uFillTx/>
                <a:latin typeface="Arial"/>
                <a:ea typeface="+mn-ea"/>
                <a:cs typeface="Arial"/>
              </a:rPr>
              <a:t>by reason of his or her  </a:t>
            </a:r>
            <a:r>
              <a:rPr kumimoji="0" sz="3300" b="0" i="0" u="none" strike="noStrike" kern="1200" cap="none" spc="-30" normalizeH="0" baseline="0" noProof="0" dirty="0">
                <a:ln>
                  <a:noFill/>
                </a:ln>
                <a:solidFill>
                  <a:srgbClr val="585858"/>
                </a:solidFill>
                <a:effectLst/>
                <a:uLnTx/>
                <a:uFillTx/>
                <a:latin typeface="Arial"/>
                <a:ea typeface="+mn-ea"/>
                <a:cs typeface="Arial"/>
              </a:rPr>
              <a:t>disability, </a:t>
            </a:r>
            <a:r>
              <a:rPr kumimoji="0" sz="3300" b="0" i="0" u="none" strike="noStrike" kern="1200" cap="none" spc="-5" normalizeH="0" baseline="0" noProof="0" dirty="0">
                <a:ln>
                  <a:noFill/>
                </a:ln>
                <a:solidFill>
                  <a:srgbClr val="585858"/>
                </a:solidFill>
                <a:effectLst/>
                <a:uLnTx/>
                <a:uFillTx/>
                <a:latin typeface="Arial"/>
                <a:ea typeface="+mn-ea"/>
                <a:cs typeface="Arial"/>
              </a:rPr>
              <a:t>be excluded </a:t>
            </a:r>
            <a:r>
              <a:rPr kumimoji="0" sz="3300" b="0" i="0" u="none" strike="noStrike" kern="1200" cap="none" spc="0" normalizeH="0" baseline="0" noProof="0" dirty="0">
                <a:ln>
                  <a:noFill/>
                </a:ln>
                <a:solidFill>
                  <a:srgbClr val="585858"/>
                </a:solidFill>
                <a:effectLst/>
                <a:uLnTx/>
                <a:uFillTx/>
                <a:latin typeface="Arial"/>
                <a:ea typeface="+mn-ea"/>
                <a:cs typeface="Arial"/>
              </a:rPr>
              <a:t>from the </a:t>
            </a:r>
            <a:r>
              <a:rPr kumimoji="0" sz="3300" b="0" i="0" u="none" strike="noStrike" kern="1200" cap="none" spc="-5" normalizeH="0" baseline="0" noProof="0" dirty="0">
                <a:ln>
                  <a:noFill/>
                </a:ln>
                <a:solidFill>
                  <a:srgbClr val="585858"/>
                </a:solidFill>
                <a:effectLst/>
                <a:uLnTx/>
                <a:uFillTx/>
                <a:latin typeface="Arial"/>
                <a:ea typeface="+mn-ea"/>
                <a:cs typeface="Arial"/>
              </a:rPr>
              <a:t>participation in, denied  </a:t>
            </a:r>
            <a:r>
              <a:rPr kumimoji="0" sz="3300" b="0" i="0" u="none" strike="noStrike" kern="1200" cap="none" spc="0" normalizeH="0" baseline="0" noProof="0" dirty="0">
                <a:ln>
                  <a:noFill/>
                </a:ln>
                <a:solidFill>
                  <a:srgbClr val="585858"/>
                </a:solidFill>
                <a:effectLst/>
                <a:uLnTx/>
                <a:uFillTx/>
                <a:latin typeface="Arial"/>
                <a:ea typeface="+mn-ea"/>
                <a:cs typeface="Arial"/>
              </a:rPr>
              <a:t>the </a:t>
            </a:r>
            <a:r>
              <a:rPr kumimoji="0" sz="3300" b="0" i="0" u="none" strike="noStrike" kern="1200" cap="none" spc="-5" normalizeH="0" baseline="0" noProof="0" dirty="0">
                <a:ln>
                  <a:noFill/>
                </a:ln>
                <a:solidFill>
                  <a:srgbClr val="585858"/>
                </a:solidFill>
                <a:effectLst/>
                <a:uLnTx/>
                <a:uFillTx/>
                <a:latin typeface="Arial"/>
                <a:ea typeface="+mn-ea"/>
                <a:cs typeface="Arial"/>
              </a:rPr>
              <a:t>benefits of, or </a:t>
            </a:r>
            <a:r>
              <a:rPr kumimoji="0" sz="3300" b="0" i="0" u="none" strike="noStrike" kern="1200" cap="none" spc="0" normalizeH="0" baseline="0" noProof="0" dirty="0">
                <a:ln>
                  <a:noFill/>
                </a:ln>
                <a:solidFill>
                  <a:srgbClr val="585858"/>
                </a:solidFill>
                <a:effectLst/>
                <a:uLnTx/>
                <a:uFillTx/>
                <a:latin typeface="Arial"/>
                <a:ea typeface="+mn-ea"/>
                <a:cs typeface="Arial"/>
              </a:rPr>
              <a:t>subjected to </a:t>
            </a:r>
            <a:r>
              <a:rPr kumimoji="0" sz="3300" b="0" i="0" u="none" strike="noStrike" kern="1200" cap="none" spc="-5" normalizeH="0" baseline="0" noProof="0" dirty="0">
                <a:ln>
                  <a:noFill/>
                </a:ln>
                <a:solidFill>
                  <a:srgbClr val="585858"/>
                </a:solidFill>
                <a:effectLst/>
                <a:uLnTx/>
                <a:uFillTx/>
                <a:latin typeface="Arial"/>
                <a:ea typeface="+mn-ea"/>
                <a:cs typeface="Arial"/>
              </a:rPr>
              <a:t>discrimination under any  </a:t>
            </a:r>
            <a:r>
              <a:rPr kumimoji="0" sz="3300" b="0" i="0" u="none" strike="noStrike" kern="1200" cap="none" spc="0" normalizeH="0" baseline="0" noProof="0" dirty="0">
                <a:ln>
                  <a:noFill/>
                </a:ln>
                <a:solidFill>
                  <a:srgbClr val="585858"/>
                </a:solidFill>
                <a:effectLst/>
                <a:uLnTx/>
                <a:uFillTx/>
                <a:latin typeface="Arial"/>
                <a:ea typeface="+mn-ea"/>
                <a:cs typeface="Arial"/>
              </a:rPr>
              <a:t>services, </a:t>
            </a:r>
            <a:r>
              <a:rPr kumimoji="0" sz="3300" b="0" i="0" u="none" strike="noStrike" kern="1200" cap="none" spc="-5" normalizeH="0" baseline="0" noProof="0" dirty="0">
                <a:ln>
                  <a:noFill/>
                </a:ln>
                <a:solidFill>
                  <a:srgbClr val="585858"/>
                </a:solidFill>
                <a:effectLst/>
                <a:uLnTx/>
                <a:uFillTx/>
                <a:latin typeface="Arial"/>
                <a:ea typeface="+mn-ea"/>
                <a:cs typeface="Arial"/>
              </a:rPr>
              <a:t>programs, or activities of </a:t>
            </a:r>
            <a:r>
              <a:rPr kumimoji="0" sz="3300" b="0" i="0" u="none" strike="noStrike" kern="1200" cap="none" spc="0" normalizeH="0" baseline="0" noProof="0" dirty="0">
                <a:ln>
                  <a:noFill/>
                </a:ln>
                <a:solidFill>
                  <a:srgbClr val="585858"/>
                </a:solidFill>
                <a:effectLst/>
                <a:uLnTx/>
                <a:uFillTx/>
                <a:latin typeface="Arial"/>
                <a:ea typeface="+mn-ea"/>
                <a:cs typeface="Arial"/>
              </a:rPr>
              <a:t>the covered</a:t>
            </a:r>
            <a:r>
              <a:rPr kumimoji="0" sz="3300" b="0" i="0" u="none" strike="noStrike" kern="1200" cap="none" spc="-60" normalizeH="0" baseline="0" noProof="0" dirty="0">
                <a:ln>
                  <a:noFill/>
                </a:ln>
                <a:solidFill>
                  <a:srgbClr val="585858"/>
                </a:solidFill>
                <a:effectLst/>
                <a:uLnTx/>
                <a:uFillTx/>
                <a:latin typeface="Arial"/>
                <a:ea typeface="+mn-ea"/>
                <a:cs typeface="Arial"/>
              </a:rPr>
              <a:t> </a:t>
            </a:r>
            <a:r>
              <a:rPr kumimoji="0" sz="3300" b="0" i="0" u="none" strike="noStrike" kern="1200" cap="none" spc="-40" normalizeH="0" baseline="0" noProof="0" dirty="0">
                <a:ln>
                  <a:noFill/>
                </a:ln>
                <a:solidFill>
                  <a:srgbClr val="585858"/>
                </a:solidFill>
                <a:effectLst/>
                <a:uLnTx/>
                <a:uFillTx/>
                <a:latin typeface="Arial"/>
                <a:ea typeface="+mn-ea"/>
                <a:cs typeface="Arial"/>
              </a:rPr>
              <a:t>entity.</a:t>
            </a:r>
            <a:endParaRPr kumimoji="0" sz="33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804035" algn="l"/>
                <a:tab pos="10140315" algn="l"/>
              </a:tabLst>
            </a:pPr>
            <a:r>
              <a:rPr dirty="0"/>
              <a:t> 	</a:t>
            </a:r>
            <a:r>
              <a:rPr spc="-40" dirty="0"/>
              <a:t>What Laws</a:t>
            </a:r>
            <a:r>
              <a:rPr spc="-245" dirty="0"/>
              <a:t> </a:t>
            </a:r>
            <a:r>
              <a:rPr spc="-45" dirty="0"/>
              <a:t>Apply?	</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830070" algn="l"/>
                <a:tab pos="10140315" algn="l"/>
              </a:tabLst>
            </a:pPr>
            <a:r>
              <a:rPr dirty="0"/>
              <a:t> 	</a:t>
            </a:r>
            <a:r>
              <a:rPr spc="-50" dirty="0"/>
              <a:t>Nondiscrimination	</a:t>
            </a:r>
          </a:p>
        </p:txBody>
      </p:sp>
      <p:sp>
        <p:nvSpPr>
          <p:cNvPr id="3" name="object 3"/>
          <p:cNvSpPr txBox="1">
            <a:spLocks noGrp="1"/>
          </p:cNvSpPr>
          <p:nvPr>
            <p:ph type="body" idx="1"/>
          </p:nvPr>
        </p:nvSpPr>
        <p:spPr>
          <a:prstGeom prst="rect">
            <a:avLst/>
          </a:prstGeom>
        </p:spPr>
        <p:txBody>
          <a:bodyPr vert="horz" wrap="square" lIns="0" tIns="167302" rIns="0" bIns="0" rtlCol="0">
            <a:spAutoFit/>
          </a:bodyPr>
          <a:lstStyle/>
          <a:p>
            <a:pPr marL="17145" marR="5080">
              <a:lnSpc>
                <a:spcPts val="3460"/>
              </a:lnSpc>
              <a:spcBef>
                <a:spcPts val="530"/>
              </a:spcBef>
            </a:pPr>
            <a:r>
              <a:rPr spc="-5" dirty="0"/>
              <a:t>In the context of healthcare, nondiscrimination on </a:t>
            </a:r>
            <a:r>
              <a:rPr spc="-10" dirty="0"/>
              <a:t>the  </a:t>
            </a:r>
            <a:r>
              <a:rPr spc="-5" dirty="0"/>
              <a:t>basis of disability means equal access to </a:t>
            </a:r>
            <a:r>
              <a:rPr spc="-10" dirty="0"/>
              <a:t>available  health </a:t>
            </a:r>
            <a:r>
              <a:rPr spc="-5" dirty="0"/>
              <a:t>care services, whether those services </a:t>
            </a:r>
            <a:r>
              <a:rPr spc="-10" dirty="0"/>
              <a:t>are  </a:t>
            </a:r>
            <a:r>
              <a:rPr spc="-5" dirty="0"/>
              <a:t>provided in-person or </a:t>
            </a:r>
            <a:r>
              <a:rPr spc="-10" dirty="0"/>
              <a:t>through </a:t>
            </a:r>
            <a:r>
              <a:rPr spc="-5" dirty="0"/>
              <a:t>a virtual </a:t>
            </a:r>
            <a:r>
              <a:rPr spc="-10" dirty="0"/>
              <a:t>platform </a:t>
            </a:r>
            <a:r>
              <a:rPr spc="-5" dirty="0"/>
              <a:t>such </a:t>
            </a:r>
            <a:r>
              <a:rPr spc="-10" dirty="0"/>
              <a:t>as  </a:t>
            </a:r>
            <a:r>
              <a:rPr spc="-5" dirty="0"/>
              <a:t>a </a:t>
            </a:r>
            <a:r>
              <a:rPr spc="-10" dirty="0"/>
              <a:t>telemedicine</a:t>
            </a:r>
            <a:r>
              <a:rPr spc="-5" dirty="0"/>
              <a:t> </a:t>
            </a:r>
            <a:r>
              <a:rPr spc="-10" dirty="0"/>
              <a:t>appointment.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282348" y="750823"/>
            <a:ext cx="7691755" cy="939800"/>
          </a:xfrm>
          <a:prstGeom prst="rect">
            <a:avLst/>
          </a:prstGeom>
        </p:spPr>
        <p:txBody>
          <a:bodyPr vert="horz" wrap="square" lIns="0" tIns="12700" rIns="0" bIns="0" rtlCol="0">
            <a:spAutoFit/>
          </a:bodyPr>
          <a:lstStyle/>
          <a:p>
            <a:pPr marL="12700">
              <a:lnSpc>
                <a:spcPct val="100000"/>
              </a:lnSpc>
              <a:spcBef>
                <a:spcPts val="100"/>
              </a:spcBef>
            </a:pPr>
            <a:r>
              <a:rPr u="none" spc="-50" dirty="0"/>
              <a:t>Definition </a:t>
            </a:r>
            <a:r>
              <a:rPr u="none" spc="-25" dirty="0"/>
              <a:t>of</a:t>
            </a:r>
            <a:r>
              <a:rPr u="none" spc="-220" dirty="0"/>
              <a:t> </a:t>
            </a:r>
            <a:r>
              <a:rPr u="none" spc="-50" dirty="0"/>
              <a:t>Disability</a:t>
            </a:r>
          </a:p>
        </p:txBody>
      </p:sp>
      <p:sp>
        <p:nvSpPr>
          <p:cNvPr id="4" name="object 4"/>
          <p:cNvSpPr txBox="1"/>
          <p:nvPr/>
        </p:nvSpPr>
        <p:spPr>
          <a:xfrm>
            <a:off x="1084580" y="1770550"/>
            <a:ext cx="9683750" cy="3777615"/>
          </a:xfrm>
          <a:prstGeom prst="rect">
            <a:avLst/>
          </a:prstGeom>
        </p:spPr>
        <p:txBody>
          <a:bodyPr vert="horz" wrap="square" lIns="0" tIns="106680" rIns="0" bIns="0" rtlCol="0">
            <a:spAutoFit/>
          </a:bodyPr>
          <a:lstStyle/>
          <a:p>
            <a:pPr marL="561340" marR="5080" lvl="0" indent="-548640" algn="l" defTabSz="914400" rtl="0" eaLnBrk="1" fontAlgn="auto" latinLnBrk="0" hangingPunct="1">
              <a:lnSpc>
                <a:spcPts val="3070"/>
              </a:lnSpc>
              <a:spcBef>
                <a:spcPts val="840"/>
              </a:spcBef>
              <a:spcAft>
                <a:spcPts val="0"/>
              </a:spcAft>
              <a:buClr>
                <a:srgbClr val="6E6E74"/>
              </a:buClr>
              <a:buSzTx/>
              <a:buFontTx/>
              <a:buAutoNum type="arabicParenR"/>
              <a:tabLst>
                <a:tab pos="560705" algn="l"/>
                <a:tab pos="56134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 physical or mental </a:t>
            </a:r>
            <a:r>
              <a:rPr kumimoji="0" sz="3200" b="0" i="0" u="none" strike="noStrike" kern="1200" cap="none" spc="-10" normalizeH="0" baseline="0" noProof="0" dirty="0">
                <a:ln>
                  <a:noFill/>
                </a:ln>
                <a:solidFill>
                  <a:srgbClr val="585858"/>
                </a:solidFill>
                <a:effectLst/>
                <a:uLnTx/>
                <a:uFillTx/>
                <a:latin typeface="Arial"/>
                <a:ea typeface="+mn-ea"/>
                <a:cs typeface="Arial"/>
              </a:rPr>
              <a:t>impairment </a:t>
            </a:r>
            <a:r>
              <a:rPr kumimoji="0" sz="3200" b="0" i="0" u="none" strike="noStrike" kern="1200" cap="none" spc="-5" normalizeH="0" baseline="0" noProof="0" dirty="0">
                <a:ln>
                  <a:noFill/>
                </a:ln>
                <a:solidFill>
                  <a:srgbClr val="585858"/>
                </a:solidFill>
                <a:effectLst/>
                <a:uLnTx/>
                <a:uFillTx/>
                <a:latin typeface="Arial"/>
                <a:ea typeface="+mn-ea"/>
                <a:cs typeface="Arial"/>
              </a:rPr>
              <a:t>that </a:t>
            </a:r>
            <a:r>
              <a:rPr kumimoji="0" sz="3200" b="1" i="0" u="none" strike="noStrike" kern="1200" cap="none" spc="-5" normalizeH="0" baseline="0" noProof="0" dirty="0">
                <a:ln>
                  <a:noFill/>
                </a:ln>
                <a:solidFill>
                  <a:srgbClr val="585858"/>
                </a:solidFill>
                <a:effectLst/>
                <a:uLnTx/>
                <a:uFillTx/>
                <a:latin typeface="Arial"/>
                <a:ea typeface="+mn-ea"/>
                <a:cs typeface="Arial"/>
              </a:rPr>
              <a:t>substantially  limits </a:t>
            </a:r>
            <a:r>
              <a:rPr kumimoji="0" sz="3200" b="0" i="0" u="none" strike="noStrike" kern="1200" cap="none" spc="-5" normalizeH="0" baseline="0" noProof="0" dirty="0">
                <a:ln>
                  <a:noFill/>
                </a:ln>
                <a:solidFill>
                  <a:srgbClr val="585858"/>
                </a:solidFill>
                <a:effectLst/>
                <a:uLnTx/>
                <a:uFillTx/>
                <a:latin typeface="Arial"/>
                <a:ea typeface="+mn-ea"/>
                <a:cs typeface="Arial"/>
              </a:rPr>
              <a:t>one or more </a:t>
            </a:r>
            <a:r>
              <a:rPr kumimoji="0" sz="3200" b="1" i="0" u="none" strike="noStrike" kern="1200" cap="none" spc="-5" normalizeH="0" baseline="0" noProof="0" dirty="0">
                <a:ln>
                  <a:noFill/>
                </a:ln>
                <a:solidFill>
                  <a:srgbClr val="585858"/>
                </a:solidFill>
                <a:effectLst/>
                <a:uLnTx/>
                <a:uFillTx/>
                <a:latin typeface="Arial"/>
                <a:ea typeface="+mn-ea"/>
                <a:cs typeface="Arial"/>
              </a:rPr>
              <a:t>major life </a:t>
            </a:r>
            <a:r>
              <a:rPr kumimoji="0" sz="3200" b="1" i="0" u="none" strike="noStrike" kern="1200" cap="none" spc="-10" normalizeH="0" baseline="0" noProof="0" dirty="0">
                <a:ln>
                  <a:noFill/>
                </a:ln>
                <a:solidFill>
                  <a:srgbClr val="585858"/>
                </a:solidFill>
                <a:effectLst/>
                <a:uLnTx/>
                <a:uFillTx/>
                <a:latin typeface="Arial"/>
                <a:ea typeface="+mn-ea"/>
                <a:cs typeface="Arial"/>
              </a:rPr>
              <a:t>activities </a:t>
            </a:r>
            <a:r>
              <a:rPr kumimoji="0" sz="3200" b="1" i="0" u="none" strike="noStrike" kern="1200" cap="none" spc="-5" normalizeH="0" baseline="0" noProof="0" dirty="0">
                <a:ln>
                  <a:noFill/>
                </a:ln>
                <a:solidFill>
                  <a:srgbClr val="585858"/>
                </a:solidFill>
                <a:effectLst/>
                <a:uLnTx/>
                <a:uFillTx/>
                <a:latin typeface="Arial"/>
                <a:ea typeface="+mn-ea"/>
                <a:cs typeface="Arial"/>
              </a:rPr>
              <a:t>or major  bodily</a:t>
            </a:r>
            <a:r>
              <a:rPr kumimoji="0" sz="3200" b="1" i="0" u="none" strike="noStrike" kern="1200" cap="none" spc="-30" normalizeH="0" baseline="0" noProof="0" dirty="0">
                <a:ln>
                  <a:noFill/>
                </a:ln>
                <a:solidFill>
                  <a:srgbClr val="585858"/>
                </a:solidFill>
                <a:effectLst/>
                <a:uLnTx/>
                <a:uFillTx/>
                <a:latin typeface="Arial"/>
                <a:ea typeface="+mn-ea"/>
                <a:cs typeface="Arial"/>
              </a:rPr>
              <a:t> </a:t>
            </a:r>
            <a:r>
              <a:rPr kumimoji="0" sz="3200" b="1" i="0" u="none" strike="noStrike" kern="1200" cap="none" spc="-10" normalizeH="0" baseline="0" noProof="0" dirty="0">
                <a:ln>
                  <a:noFill/>
                </a:ln>
                <a:solidFill>
                  <a:srgbClr val="585858"/>
                </a:solidFill>
                <a:effectLst/>
                <a:uLnTx/>
                <a:uFillTx/>
                <a:latin typeface="Arial"/>
                <a:ea typeface="+mn-ea"/>
                <a:cs typeface="Arial"/>
              </a:rPr>
              <a:t>functions</a:t>
            </a:r>
            <a:r>
              <a:rPr kumimoji="0" sz="3200" b="0" i="0" u="none" strike="noStrike" kern="1200" cap="none" spc="-10" normalizeH="0" baseline="0" noProof="0" dirty="0">
                <a:ln>
                  <a:noFill/>
                </a:ln>
                <a:solidFill>
                  <a:srgbClr val="585858"/>
                </a:solidFill>
                <a:effectLst/>
                <a:uLnTx/>
                <a:uFillTx/>
                <a:latin typeface="Arial"/>
                <a:ea typeface="+mn-ea"/>
                <a:cs typeface="Arial"/>
              </a:rPr>
              <a: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561340" marR="0" lvl="0" indent="-548640" algn="l" defTabSz="914400" rtl="0" eaLnBrk="1" fontAlgn="auto" latinLnBrk="0" hangingPunct="1">
              <a:lnSpc>
                <a:spcPct val="100000"/>
              </a:lnSpc>
              <a:spcBef>
                <a:spcPts val="660"/>
              </a:spcBef>
              <a:spcAft>
                <a:spcPts val="0"/>
              </a:spcAft>
              <a:buClr>
                <a:srgbClr val="6E6E74"/>
              </a:buClr>
              <a:buSzTx/>
              <a:buFontTx/>
              <a:buAutoNum type="arabicParenR"/>
              <a:tabLst>
                <a:tab pos="560705" algn="l"/>
                <a:tab pos="56134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 record (or past history) of such an </a:t>
            </a:r>
            <a:r>
              <a:rPr kumimoji="0" sz="3200" b="0" i="0" u="none" strike="noStrike" kern="1200" cap="none" spc="-10" normalizeH="0" baseline="0" noProof="0" dirty="0">
                <a:ln>
                  <a:noFill/>
                </a:ln>
                <a:solidFill>
                  <a:srgbClr val="585858"/>
                </a:solidFill>
                <a:effectLst/>
                <a:uLnTx/>
                <a:uFillTx/>
                <a:latin typeface="Arial"/>
                <a:ea typeface="+mn-ea"/>
                <a:cs typeface="Arial"/>
              </a:rPr>
              <a:t>impairment;</a:t>
            </a:r>
            <a:r>
              <a:rPr kumimoji="0" sz="3200" b="0" i="0" u="none" strike="noStrike" kern="1200" cap="none" spc="-35"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or</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561340" marR="0" lvl="0" indent="-548640" algn="l" defTabSz="914400" rtl="0" eaLnBrk="1" fontAlgn="auto" latinLnBrk="0" hangingPunct="1">
              <a:lnSpc>
                <a:spcPct val="100000"/>
              </a:lnSpc>
              <a:spcBef>
                <a:spcPts val="630"/>
              </a:spcBef>
              <a:spcAft>
                <a:spcPts val="0"/>
              </a:spcAft>
              <a:buClr>
                <a:srgbClr val="6E6E74"/>
              </a:buClr>
              <a:buSzTx/>
              <a:buFontTx/>
              <a:buAutoNum type="arabicParenR"/>
              <a:tabLst>
                <a:tab pos="560705" algn="l"/>
                <a:tab pos="56134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being </a:t>
            </a:r>
            <a:r>
              <a:rPr kumimoji="0" sz="3200" b="0" i="0" u="none" strike="noStrike" kern="1200" cap="none" spc="-10" normalizeH="0" baseline="0" noProof="0" dirty="0">
                <a:ln>
                  <a:noFill/>
                </a:ln>
                <a:solidFill>
                  <a:srgbClr val="585858"/>
                </a:solidFill>
                <a:effectLst/>
                <a:uLnTx/>
                <a:uFillTx/>
                <a:latin typeface="Arial"/>
                <a:ea typeface="+mn-ea"/>
                <a:cs typeface="Arial"/>
              </a:rPr>
              <a:t>regarded </a:t>
            </a:r>
            <a:r>
              <a:rPr kumimoji="0" sz="3200" b="0" i="0" u="none" strike="noStrike" kern="1200" cap="none" spc="-5" normalizeH="0" baseline="0" noProof="0" dirty="0">
                <a:ln>
                  <a:noFill/>
                </a:ln>
                <a:solidFill>
                  <a:srgbClr val="585858"/>
                </a:solidFill>
                <a:effectLst/>
                <a:uLnTx/>
                <a:uFillTx/>
                <a:latin typeface="Arial"/>
                <a:ea typeface="+mn-ea"/>
                <a:cs typeface="Arial"/>
              </a:rPr>
              <a:t>as having a</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30" normalizeH="0" baseline="0" noProof="0" dirty="0">
                <a:ln>
                  <a:noFill/>
                </a:ln>
                <a:solidFill>
                  <a:srgbClr val="585858"/>
                </a:solidFill>
                <a:effectLst/>
                <a:uLnTx/>
                <a:uFillTx/>
                <a:latin typeface="Arial"/>
                <a:ea typeface="+mn-ea"/>
                <a:cs typeface="Arial"/>
              </a:rPr>
              <a:t>disability.</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Arial"/>
              <a:ea typeface="+mn-ea"/>
              <a:cs typeface="Arial"/>
            </a:endParaRPr>
          </a:p>
          <a:p>
            <a:pPr marL="125095" marR="0" lvl="0" indent="0" algn="l" defTabSz="914400" rtl="0" eaLnBrk="1" fontAlgn="auto" latinLnBrk="0" hangingPunct="1">
              <a:lnSpc>
                <a:spcPts val="3454"/>
              </a:lnSpc>
              <a:spcBef>
                <a:spcPts val="0"/>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The </a:t>
            </a:r>
            <a:r>
              <a:rPr kumimoji="0" sz="3200" b="0" i="0" u="none" strike="noStrike" kern="1200" cap="none" spc="-10" normalizeH="0" baseline="0" noProof="0" dirty="0">
                <a:ln>
                  <a:noFill/>
                </a:ln>
                <a:solidFill>
                  <a:srgbClr val="585858"/>
                </a:solidFill>
                <a:effectLst/>
                <a:uLnTx/>
                <a:uFillTx/>
                <a:latin typeface="Arial"/>
                <a:ea typeface="+mn-ea"/>
                <a:cs typeface="Arial"/>
              </a:rPr>
              <a:t>definition </a:t>
            </a:r>
            <a:r>
              <a:rPr kumimoji="0" sz="3200" b="0" i="0" u="none" strike="noStrike" kern="1200" cap="none" spc="-5" normalizeH="0" baseline="0" noProof="0" dirty="0">
                <a:ln>
                  <a:noFill/>
                </a:ln>
                <a:solidFill>
                  <a:srgbClr val="585858"/>
                </a:solidFill>
                <a:effectLst/>
                <a:uLnTx/>
                <a:uFillTx/>
                <a:latin typeface="Arial"/>
                <a:ea typeface="+mn-ea"/>
                <a:cs typeface="Arial"/>
              </a:rPr>
              <a:t>of </a:t>
            </a:r>
            <a:r>
              <a:rPr kumimoji="0" sz="3200" b="0" i="0" u="none" strike="noStrike" kern="1200" cap="none" spc="-10" normalizeH="0" baseline="0" noProof="0" dirty="0">
                <a:ln>
                  <a:noFill/>
                </a:ln>
                <a:solidFill>
                  <a:srgbClr val="585858"/>
                </a:solidFill>
                <a:effectLst/>
                <a:uLnTx/>
                <a:uFillTx/>
                <a:latin typeface="Arial"/>
                <a:ea typeface="+mn-ea"/>
                <a:cs typeface="Arial"/>
              </a:rPr>
              <a:t>“disability” should </a:t>
            </a:r>
            <a:r>
              <a:rPr kumimoji="0" sz="3200" b="0" i="0" u="none" strike="noStrike" kern="1200" cap="none" spc="-5" normalizeH="0" baseline="0" noProof="0" dirty="0">
                <a:ln>
                  <a:noFill/>
                </a:ln>
                <a:solidFill>
                  <a:srgbClr val="585858"/>
                </a:solidFill>
                <a:effectLst/>
                <a:uLnTx/>
                <a:uFillTx/>
                <a:latin typeface="Arial"/>
                <a:ea typeface="+mn-ea"/>
                <a:cs typeface="Arial"/>
              </a:rPr>
              <a:t>be</a:t>
            </a:r>
            <a:r>
              <a:rPr kumimoji="0" sz="3200" b="0" i="0" u="none" strike="noStrike" kern="1200" cap="none" spc="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interpreted</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3505" marR="0" lvl="0" indent="0" algn="l" defTabSz="914400" rtl="0" eaLnBrk="1" fontAlgn="auto" latinLnBrk="0" hangingPunct="1">
              <a:lnSpc>
                <a:spcPts val="3454"/>
              </a:lnSpc>
              <a:spcBef>
                <a:spcPts val="0"/>
              </a:spcBef>
              <a:spcAft>
                <a:spcPts val="0"/>
              </a:spcAft>
              <a:buClrTx/>
              <a:buSzTx/>
              <a:buFontTx/>
              <a:buNone/>
              <a:tabLst/>
              <a:defRPr/>
            </a:pPr>
            <a:r>
              <a:rPr kumimoji="0" sz="3200" b="1" i="0" u="none" strike="noStrike" kern="1200" cap="none" spc="-35" normalizeH="0" baseline="0" noProof="0" dirty="0">
                <a:ln>
                  <a:noFill/>
                </a:ln>
                <a:solidFill>
                  <a:srgbClr val="585858"/>
                </a:solidFill>
                <a:effectLst/>
                <a:uLnTx/>
                <a:uFillTx/>
                <a:latin typeface="Arial"/>
                <a:ea typeface="+mn-ea"/>
                <a:cs typeface="Arial"/>
              </a:rPr>
              <a:t>broadly.</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2065" rIns="0" bIns="0" rtlCol="0">
            <a:spAutoFit/>
          </a:bodyPr>
          <a:lstStyle/>
          <a:p>
            <a:pPr marL="480059" indent="-463550">
              <a:lnSpc>
                <a:spcPct val="100000"/>
              </a:lnSpc>
              <a:spcBef>
                <a:spcPts val="95"/>
              </a:spcBef>
              <a:buFont typeface="Wingdings"/>
              <a:buChar char=""/>
              <a:tabLst>
                <a:tab pos="480695" algn="l"/>
              </a:tabLst>
            </a:pPr>
            <a:r>
              <a:rPr spc="-5" dirty="0">
                <a:solidFill>
                  <a:srgbClr val="000000"/>
                </a:solidFill>
              </a:rPr>
              <a:t>What is a covered</a:t>
            </a:r>
            <a:r>
              <a:rPr spc="-20" dirty="0">
                <a:solidFill>
                  <a:srgbClr val="000000"/>
                </a:solidFill>
              </a:rPr>
              <a:t> </a:t>
            </a:r>
            <a:r>
              <a:rPr spc="-5" dirty="0">
                <a:solidFill>
                  <a:srgbClr val="000000"/>
                </a:solidFill>
              </a:rPr>
              <a:t>entity?</a:t>
            </a:r>
          </a:p>
          <a:p>
            <a:pPr marL="4445">
              <a:lnSpc>
                <a:spcPct val="100000"/>
              </a:lnSpc>
              <a:spcBef>
                <a:spcPts val="45"/>
              </a:spcBef>
              <a:buFont typeface="Wingdings"/>
              <a:buChar char=""/>
            </a:pPr>
            <a:endParaRPr sz="3500"/>
          </a:p>
          <a:p>
            <a:pPr marL="931544" lvl="1" indent="-451484">
              <a:lnSpc>
                <a:spcPct val="100000"/>
              </a:lnSpc>
              <a:buChar char="•"/>
              <a:tabLst>
                <a:tab pos="930910" algn="l"/>
                <a:tab pos="931544" algn="l"/>
              </a:tabLst>
            </a:pPr>
            <a:r>
              <a:rPr sz="3200" spc="-5" dirty="0">
                <a:latin typeface="Arial"/>
                <a:cs typeface="Arial"/>
              </a:rPr>
              <a:t>ADA </a:t>
            </a:r>
            <a:r>
              <a:rPr sz="3200" spc="-30" dirty="0">
                <a:latin typeface="Arial"/>
                <a:cs typeface="Arial"/>
              </a:rPr>
              <a:t>Title </a:t>
            </a:r>
            <a:r>
              <a:rPr sz="3200" spc="-5" dirty="0">
                <a:latin typeface="Arial"/>
                <a:cs typeface="Arial"/>
              </a:rPr>
              <a:t>II: State or local</a:t>
            </a:r>
            <a:r>
              <a:rPr sz="3200" spc="-215" dirty="0">
                <a:latin typeface="Arial"/>
                <a:cs typeface="Arial"/>
              </a:rPr>
              <a:t> </a:t>
            </a:r>
            <a:r>
              <a:rPr sz="3200" spc="-10" dirty="0">
                <a:latin typeface="Arial"/>
                <a:cs typeface="Arial"/>
              </a:rPr>
              <a:t>government</a:t>
            </a:r>
            <a:endParaRPr sz="3200">
              <a:latin typeface="Arial"/>
              <a:cs typeface="Arial"/>
            </a:endParaRPr>
          </a:p>
          <a:p>
            <a:pPr marL="4445" lvl="1">
              <a:lnSpc>
                <a:spcPct val="100000"/>
              </a:lnSpc>
              <a:spcBef>
                <a:spcPts val="45"/>
              </a:spcBef>
              <a:buFont typeface="Arial"/>
              <a:buChar char="•"/>
            </a:pPr>
            <a:endParaRPr sz="4050"/>
          </a:p>
          <a:p>
            <a:pPr marL="931544" marR="5080" lvl="1" indent="-451484">
              <a:lnSpc>
                <a:spcPts val="3460"/>
              </a:lnSpc>
              <a:buChar char="•"/>
              <a:tabLst>
                <a:tab pos="930910" algn="l"/>
                <a:tab pos="931544" algn="l"/>
              </a:tabLst>
            </a:pPr>
            <a:r>
              <a:rPr sz="3200" spc="-5" dirty="0">
                <a:latin typeface="Arial"/>
                <a:cs typeface="Arial"/>
              </a:rPr>
              <a:t>ADA </a:t>
            </a:r>
            <a:r>
              <a:rPr sz="3200" spc="-30" dirty="0">
                <a:latin typeface="Arial"/>
                <a:cs typeface="Arial"/>
              </a:rPr>
              <a:t>Title </a:t>
            </a:r>
            <a:r>
              <a:rPr sz="3200" spc="-5" dirty="0">
                <a:latin typeface="Arial"/>
                <a:cs typeface="Arial"/>
              </a:rPr>
              <a:t>III: Public accommodation or</a:t>
            </a:r>
            <a:r>
              <a:rPr sz="3200" spc="-270" dirty="0">
                <a:latin typeface="Arial"/>
                <a:cs typeface="Arial"/>
              </a:rPr>
              <a:t> </a:t>
            </a:r>
            <a:r>
              <a:rPr sz="3200" spc="-5" dirty="0">
                <a:latin typeface="Arial"/>
                <a:cs typeface="Arial"/>
              </a:rPr>
              <a:t>commercial  facility</a:t>
            </a:r>
            <a:endParaRPr sz="3200">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911985" algn="l"/>
                <a:tab pos="10140315" algn="l"/>
              </a:tabLst>
            </a:pPr>
            <a:r>
              <a:rPr dirty="0"/>
              <a:t> 	</a:t>
            </a:r>
            <a:r>
              <a:rPr spc="-45" dirty="0"/>
              <a:t>Covered</a:t>
            </a:r>
            <a:r>
              <a:rPr spc="-185" dirty="0"/>
              <a:t> </a:t>
            </a:r>
            <a:r>
              <a:rPr spc="-45" dirty="0"/>
              <a:t>Entity	</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811176" y="750823"/>
            <a:ext cx="6631940" cy="939800"/>
          </a:xfrm>
          <a:prstGeom prst="rect">
            <a:avLst/>
          </a:prstGeom>
        </p:spPr>
        <p:txBody>
          <a:bodyPr vert="horz" wrap="square" lIns="0" tIns="12700" rIns="0" bIns="0" rtlCol="0">
            <a:spAutoFit/>
          </a:bodyPr>
          <a:lstStyle/>
          <a:p>
            <a:pPr marL="12700">
              <a:lnSpc>
                <a:spcPct val="100000"/>
              </a:lnSpc>
              <a:spcBef>
                <a:spcPts val="100"/>
              </a:spcBef>
            </a:pPr>
            <a:r>
              <a:rPr u="none" spc="-40" dirty="0"/>
              <a:t>What Laws</a:t>
            </a:r>
            <a:r>
              <a:rPr u="none" spc="-265" dirty="0"/>
              <a:t> </a:t>
            </a:r>
            <a:r>
              <a:rPr u="none" spc="-50" dirty="0"/>
              <a:t>Apply?</a:t>
            </a:r>
          </a:p>
        </p:txBody>
      </p:sp>
      <p:sp>
        <p:nvSpPr>
          <p:cNvPr id="4" name="object 4"/>
          <p:cNvSpPr txBox="1"/>
          <p:nvPr/>
        </p:nvSpPr>
        <p:spPr>
          <a:xfrm>
            <a:off x="1084580" y="1817032"/>
            <a:ext cx="9944100" cy="3874770"/>
          </a:xfrm>
          <a:prstGeom prst="rect">
            <a:avLst/>
          </a:prstGeom>
        </p:spPr>
        <p:txBody>
          <a:bodyPr vert="horz" wrap="square" lIns="0" tIns="69850" rIns="0" bIns="0" rtlCol="0">
            <a:spAutoFit/>
          </a:bodyPr>
          <a:lstStyle/>
          <a:p>
            <a:pPr marL="240665" marR="5080" lvl="0" indent="-228600" algn="l" defTabSz="914400" rtl="0" eaLnBrk="1" fontAlgn="auto" latinLnBrk="0" hangingPunct="1">
              <a:lnSpc>
                <a:spcPts val="3560"/>
              </a:lnSpc>
              <a:spcBef>
                <a:spcPts val="550"/>
              </a:spcBef>
              <a:spcAft>
                <a:spcPts val="0"/>
              </a:spcAft>
              <a:buClr>
                <a:srgbClr val="6E6E74"/>
              </a:buClr>
              <a:buSzTx/>
              <a:buFontTx/>
              <a:buChar char="•"/>
              <a:tabLst>
                <a:tab pos="241300" algn="l"/>
              </a:tabLst>
              <a:defRPr/>
            </a:pPr>
            <a:r>
              <a:rPr kumimoji="0" sz="3300" b="0" i="0" u="none" strike="noStrike" kern="1200" cap="none" spc="-30" normalizeH="0" baseline="0" noProof="0" dirty="0">
                <a:ln>
                  <a:noFill/>
                </a:ln>
                <a:solidFill>
                  <a:prstClr val="black"/>
                </a:solidFill>
                <a:effectLst/>
                <a:uLnTx/>
                <a:uFillTx/>
                <a:latin typeface="Arial"/>
                <a:ea typeface="+mn-ea"/>
                <a:cs typeface="Arial"/>
              </a:rPr>
              <a:t>Title </a:t>
            </a:r>
            <a:r>
              <a:rPr kumimoji="0" sz="3300" b="0" i="0" u="none" strike="noStrike" kern="1200" cap="none" spc="0" normalizeH="0" baseline="0" noProof="0" dirty="0">
                <a:ln>
                  <a:noFill/>
                </a:ln>
                <a:solidFill>
                  <a:prstClr val="black"/>
                </a:solidFill>
                <a:effectLst/>
                <a:uLnTx/>
                <a:uFillTx/>
                <a:latin typeface="Arial"/>
                <a:ea typeface="+mn-ea"/>
                <a:cs typeface="Arial"/>
              </a:rPr>
              <a:t>II </a:t>
            </a:r>
            <a:r>
              <a:rPr kumimoji="0" sz="3300" b="0" i="0" u="none" strike="noStrike" kern="1200" cap="none" spc="-5" normalizeH="0" baseline="0" noProof="0" dirty="0">
                <a:ln>
                  <a:noFill/>
                </a:ln>
                <a:solidFill>
                  <a:prstClr val="black"/>
                </a:solidFill>
                <a:effectLst/>
                <a:uLnTx/>
                <a:uFillTx/>
                <a:latin typeface="Arial"/>
                <a:ea typeface="+mn-ea"/>
                <a:cs typeface="Arial"/>
              </a:rPr>
              <a:t>of </a:t>
            </a:r>
            <a:r>
              <a:rPr kumimoji="0" sz="3300" b="0" i="0" u="none" strike="noStrike" kern="1200" cap="none" spc="0" normalizeH="0" baseline="0" noProof="0" dirty="0">
                <a:ln>
                  <a:noFill/>
                </a:ln>
                <a:solidFill>
                  <a:prstClr val="black"/>
                </a:solidFill>
                <a:effectLst/>
                <a:uLnTx/>
                <a:uFillTx/>
                <a:latin typeface="Arial"/>
                <a:ea typeface="+mn-ea"/>
                <a:cs typeface="Arial"/>
              </a:rPr>
              <a:t>the ADA covers </a:t>
            </a:r>
            <a:r>
              <a:rPr kumimoji="0" sz="3300" b="0" i="0" u="none" strike="noStrike" kern="1200" cap="none" spc="-5" normalizeH="0" baseline="0" noProof="0" dirty="0">
                <a:ln>
                  <a:noFill/>
                </a:ln>
                <a:solidFill>
                  <a:prstClr val="black"/>
                </a:solidFill>
                <a:effectLst/>
                <a:uLnTx/>
                <a:uFillTx/>
                <a:latin typeface="Arial"/>
                <a:ea typeface="+mn-ea"/>
                <a:cs typeface="Arial"/>
              </a:rPr>
              <a:t>all activities of </a:t>
            </a:r>
            <a:r>
              <a:rPr kumimoji="0" sz="3300" b="0" i="0" u="none" strike="noStrike" kern="1200" cap="none" spc="0" normalizeH="0" baseline="0" noProof="0" dirty="0">
                <a:ln>
                  <a:noFill/>
                </a:ln>
                <a:solidFill>
                  <a:prstClr val="black"/>
                </a:solidFill>
                <a:effectLst/>
                <a:uLnTx/>
                <a:uFillTx/>
                <a:latin typeface="Arial"/>
                <a:ea typeface="+mn-ea"/>
                <a:cs typeface="Arial"/>
              </a:rPr>
              <a:t>state &amp;</a:t>
            </a:r>
            <a:r>
              <a:rPr kumimoji="0" sz="3300" b="0" i="0" u="none" strike="noStrike" kern="1200" cap="none" spc="-445" normalizeH="0" baseline="0" noProof="0" dirty="0">
                <a:ln>
                  <a:noFill/>
                </a:ln>
                <a:solidFill>
                  <a:prstClr val="black"/>
                </a:solidFill>
                <a:effectLst/>
                <a:uLnTx/>
                <a:uFillTx/>
                <a:latin typeface="Arial"/>
                <a:ea typeface="+mn-ea"/>
                <a:cs typeface="Arial"/>
              </a:rPr>
              <a:t> </a:t>
            </a:r>
            <a:r>
              <a:rPr kumimoji="0" sz="3300" b="0" i="0" u="none" strike="noStrike" kern="1200" cap="none" spc="-5" normalizeH="0" baseline="0" noProof="0" dirty="0">
                <a:ln>
                  <a:noFill/>
                </a:ln>
                <a:solidFill>
                  <a:prstClr val="black"/>
                </a:solidFill>
                <a:effectLst/>
                <a:uLnTx/>
                <a:uFillTx/>
                <a:latin typeface="Arial"/>
                <a:ea typeface="+mn-ea"/>
                <a:cs typeface="Arial"/>
              </a:rPr>
              <a:t>local  governments (termed: </a:t>
            </a:r>
            <a:r>
              <a:rPr kumimoji="0" sz="3300" b="0" i="1" u="none" strike="noStrike" kern="1200" cap="none" spc="-5" normalizeH="0" baseline="0" noProof="0" dirty="0">
                <a:ln>
                  <a:noFill/>
                </a:ln>
                <a:solidFill>
                  <a:prstClr val="black"/>
                </a:solidFill>
                <a:effectLst/>
                <a:uLnTx/>
                <a:uFillTx/>
                <a:latin typeface="Arial"/>
                <a:ea typeface="+mn-ea"/>
                <a:cs typeface="Arial"/>
              </a:rPr>
              <a:t>public entities</a:t>
            </a:r>
            <a:r>
              <a:rPr kumimoji="0" sz="3300" b="0" i="0" u="none" strike="noStrike" kern="1200" cap="none" spc="-5" normalizeH="0" baseline="0" noProof="0" dirty="0">
                <a:ln>
                  <a:noFill/>
                </a:ln>
                <a:solidFill>
                  <a:prstClr val="black"/>
                </a:solidFill>
                <a:effectLst/>
                <a:uLnTx/>
                <a:uFillTx/>
                <a:latin typeface="Arial"/>
                <a:ea typeface="+mn-ea"/>
                <a:cs typeface="Arial"/>
              </a:rPr>
              <a:t>) regardless of  </a:t>
            </a:r>
            <a:r>
              <a:rPr kumimoji="0" sz="3300" b="0" i="0" u="none" strike="noStrike" kern="1200" cap="none" spc="0" normalizeH="0" baseline="0" noProof="0" dirty="0">
                <a:ln>
                  <a:noFill/>
                </a:ln>
                <a:solidFill>
                  <a:prstClr val="black"/>
                </a:solidFill>
                <a:effectLst/>
                <a:uLnTx/>
                <a:uFillTx/>
                <a:latin typeface="Arial"/>
                <a:ea typeface="+mn-ea"/>
                <a:cs typeface="Arial"/>
              </a:rPr>
              <a:t>the </a:t>
            </a:r>
            <a:r>
              <a:rPr kumimoji="0" sz="3300" b="0" i="0" u="none" strike="noStrike" kern="1200" cap="none" spc="-5" normalizeH="0" baseline="0" noProof="0" dirty="0">
                <a:ln>
                  <a:noFill/>
                </a:ln>
                <a:solidFill>
                  <a:prstClr val="black"/>
                </a:solidFill>
                <a:effectLst/>
                <a:uLnTx/>
                <a:uFillTx/>
                <a:latin typeface="Arial"/>
                <a:ea typeface="+mn-ea"/>
                <a:cs typeface="Arial"/>
              </a:rPr>
              <a:t>receipt of </a:t>
            </a:r>
            <a:r>
              <a:rPr kumimoji="0" sz="3300" b="0" i="0" u="none" strike="noStrike" kern="1200" cap="none" spc="0" normalizeH="0" baseline="0" noProof="0" dirty="0">
                <a:ln>
                  <a:noFill/>
                </a:ln>
                <a:solidFill>
                  <a:prstClr val="black"/>
                </a:solidFill>
                <a:effectLst/>
                <a:uLnTx/>
                <a:uFillTx/>
                <a:latin typeface="Arial"/>
                <a:ea typeface="+mn-ea"/>
                <a:cs typeface="Arial"/>
              </a:rPr>
              <a:t>federal funding, </a:t>
            </a:r>
            <a:r>
              <a:rPr kumimoji="0" sz="3300" b="0" i="0" u="none" strike="noStrike" kern="1200" cap="none" spc="-5" normalizeH="0" baseline="0" noProof="0" dirty="0">
                <a:ln>
                  <a:noFill/>
                </a:ln>
                <a:solidFill>
                  <a:prstClr val="black"/>
                </a:solidFill>
                <a:effectLst/>
                <a:uLnTx/>
                <a:uFillTx/>
                <a:latin typeface="Arial"/>
                <a:ea typeface="+mn-ea"/>
                <a:cs typeface="Arial"/>
              </a:rPr>
              <a:t>including</a:t>
            </a:r>
            <a:r>
              <a:rPr kumimoji="0" sz="3300" b="0" i="0" u="none" strike="noStrike" kern="1200" cap="none" spc="-55" normalizeH="0" baseline="0" noProof="0" dirty="0">
                <a:ln>
                  <a:noFill/>
                </a:ln>
                <a:solidFill>
                  <a:prstClr val="black"/>
                </a:solidFill>
                <a:effectLst/>
                <a:uLnTx/>
                <a:uFillTx/>
                <a:latin typeface="Arial"/>
                <a:ea typeface="+mn-ea"/>
                <a:cs typeface="Arial"/>
              </a:rPr>
              <a:t> </a:t>
            </a:r>
            <a:r>
              <a:rPr kumimoji="0" sz="3300" b="0" i="0" u="none" strike="noStrike" kern="1200" cap="none" spc="-5" normalizeH="0" baseline="0" noProof="0" dirty="0">
                <a:ln>
                  <a:noFill/>
                </a:ln>
                <a:solidFill>
                  <a:prstClr val="black"/>
                </a:solidFill>
                <a:effectLst/>
                <a:uLnTx/>
                <a:uFillTx/>
                <a:latin typeface="Arial"/>
                <a:ea typeface="+mn-ea"/>
                <a:cs typeface="Arial"/>
              </a:rPr>
              <a:t>healthcare.</a:t>
            </a:r>
            <a:endParaRPr kumimoji="0" sz="3300" b="0" i="0" u="none" strike="noStrike" kern="1200" cap="none" spc="0" normalizeH="0" baseline="0" noProof="0">
              <a:ln>
                <a:noFill/>
              </a:ln>
              <a:solidFill>
                <a:prstClr val="black"/>
              </a:solidFill>
              <a:effectLst/>
              <a:uLnTx/>
              <a:uFillTx/>
              <a:latin typeface="Arial"/>
              <a:ea typeface="+mn-ea"/>
              <a:cs typeface="Arial"/>
            </a:endParaRPr>
          </a:p>
          <a:p>
            <a:pPr marL="241300" marR="983615" lvl="0" indent="-228600" algn="l" defTabSz="914400" rtl="0" eaLnBrk="1" fontAlgn="auto" latinLnBrk="0" hangingPunct="1">
              <a:lnSpc>
                <a:spcPts val="3560"/>
              </a:lnSpc>
              <a:spcBef>
                <a:spcPts val="1410"/>
              </a:spcBef>
              <a:spcAft>
                <a:spcPts val="0"/>
              </a:spcAft>
              <a:buClr>
                <a:srgbClr val="6E6E74"/>
              </a:buClr>
              <a:buSzTx/>
              <a:buFontTx/>
              <a:buChar char="•"/>
              <a:tabLst>
                <a:tab pos="241300" algn="l"/>
              </a:tabLst>
              <a:defRPr/>
            </a:pPr>
            <a:r>
              <a:rPr kumimoji="0" sz="3300" b="0" i="0" u="none" strike="noStrike" kern="1200" cap="none" spc="-30" normalizeH="0" baseline="0" noProof="0" dirty="0">
                <a:ln>
                  <a:noFill/>
                </a:ln>
                <a:solidFill>
                  <a:prstClr val="black"/>
                </a:solidFill>
                <a:effectLst/>
                <a:uLnTx/>
                <a:uFillTx/>
                <a:latin typeface="Arial"/>
                <a:ea typeface="+mn-ea"/>
                <a:cs typeface="Arial"/>
              </a:rPr>
              <a:t>Title </a:t>
            </a:r>
            <a:r>
              <a:rPr kumimoji="0" sz="3300" b="0" i="0" u="none" strike="noStrike" kern="1200" cap="none" spc="0" normalizeH="0" baseline="0" noProof="0" dirty="0">
                <a:ln>
                  <a:noFill/>
                </a:ln>
                <a:solidFill>
                  <a:prstClr val="black"/>
                </a:solidFill>
                <a:effectLst/>
                <a:uLnTx/>
                <a:uFillTx/>
                <a:latin typeface="Arial"/>
                <a:ea typeface="+mn-ea"/>
                <a:cs typeface="Arial"/>
              </a:rPr>
              <a:t>III </a:t>
            </a:r>
            <a:r>
              <a:rPr kumimoji="0" sz="3300" b="0" i="0" u="none" strike="noStrike" kern="1200" cap="none" spc="-5" normalizeH="0" baseline="0" noProof="0" dirty="0">
                <a:ln>
                  <a:noFill/>
                </a:ln>
                <a:solidFill>
                  <a:prstClr val="black"/>
                </a:solidFill>
                <a:effectLst/>
                <a:uLnTx/>
                <a:uFillTx/>
                <a:latin typeface="Arial"/>
                <a:ea typeface="+mn-ea"/>
                <a:cs typeface="Arial"/>
              </a:rPr>
              <a:t>of </a:t>
            </a:r>
            <a:r>
              <a:rPr kumimoji="0" sz="3300" b="0" i="0" u="none" strike="noStrike" kern="1200" cap="none" spc="0" normalizeH="0" baseline="0" noProof="0" dirty="0">
                <a:ln>
                  <a:noFill/>
                </a:ln>
                <a:solidFill>
                  <a:prstClr val="black"/>
                </a:solidFill>
                <a:effectLst/>
                <a:uLnTx/>
                <a:uFillTx/>
                <a:latin typeface="Arial"/>
                <a:ea typeface="+mn-ea"/>
                <a:cs typeface="Arial"/>
              </a:rPr>
              <a:t>the ADA covers twelve categories </a:t>
            </a:r>
            <a:r>
              <a:rPr kumimoji="0" sz="3300" b="0" i="0" u="none" strike="noStrike" kern="1200" cap="none" spc="-5" normalizeH="0" baseline="0" noProof="0" dirty="0">
                <a:ln>
                  <a:noFill/>
                </a:ln>
                <a:solidFill>
                  <a:prstClr val="black"/>
                </a:solidFill>
                <a:effectLst/>
                <a:uLnTx/>
                <a:uFillTx/>
                <a:latin typeface="Arial"/>
                <a:ea typeface="+mn-ea"/>
                <a:cs typeface="Arial"/>
              </a:rPr>
              <a:t>of  places of public accommodation, including  professional </a:t>
            </a:r>
            <a:r>
              <a:rPr kumimoji="0" sz="3300" b="0" i="0" u="none" strike="noStrike" kern="1200" cap="none" spc="-10" normalizeH="0" baseline="0" noProof="0" dirty="0">
                <a:ln>
                  <a:noFill/>
                </a:ln>
                <a:solidFill>
                  <a:prstClr val="black"/>
                </a:solidFill>
                <a:effectLst/>
                <a:uLnTx/>
                <a:uFillTx/>
                <a:latin typeface="Arial"/>
                <a:ea typeface="+mn-ea"/>
                <a:cs typeface="Arial"/>
              </a:rPr>
              <a:t>offices </a:t>
            </a:r>
            <a:r>
              <a:rPr kumimoji="0" sz="3300" b="0" i="0" u="none" strike="noStrike" kern="1200" cap="none" spc="-5" normalizeH="0" baseline="0" noProof="0" dirty="0">
                <a:ln>
                  <a:noFill/>
                </a:ln>
                <a:solidFill>
                  <a:prstClr val="black"/>
                </a:solidFill>
                <a:effectLst/>
                <a:uLnTx/>
                <a:uFillTx/>
                <a:latin typeface="Arial"/>
                <a:ea typeface="+mn-ea"/>
                <a:cs typeface="Arial"/>
              </a:rPr>
              <a:t>of health </a:t>
            </a:r>
            <a:r>
              <a:rPr kumimoji="0" sz="3300" b="0" i="0" u="none" strike="noStrike" kern="1200" cap="none" spc="0" normalizeH="0" baseline="0" noProof="0" dirty="0">
                <a:ln>
                  <a:noFill/>
                </a:ln>
                <a:solidFill>
                  <a:prstClr val="black"/>
                </a:solidFill>
                <a:effectLst/>
                <a:uLnTx/>
                <a:uFillTx/>
                <a:latin typeface="Arial"/>
                <a:ea typeface="+mn-ea"/>
                <a:cs typeface="Arial"/>
              </a:rPr>
              <a:t>care </a:t>
            </a:r>
            <a:r>
              <a:rPr kumimoji="0" sz="3300" b="0" i="0" u="none" strike="noStrike" kern="1200" cap="none" spc="-5" normalizeH="0" baseline="0" noProof="0" dirty="0">
                <a:ln>
                  <a:noFill/>
                </a:ln>
                <a:solidFill>
                  <a:prstClr val="black"/>
                </a:solidFill>
                <a:effectLst/>
                <a:uLnTx/>
                <a:uFillTx/>
                <a:latin typeface="Arial"/>
                <a:ea typeface="+mn-ea"/>
                <a:cs typeface="Arial"/>
              </a:rPr>
              <a:t>providers,  hospitals, </a:t>
            </a:r>
            <a:r>
              <a:rPr kumimoji="0" sz="3300" b="0" i="0" u="none" strike="noStrike" kern="1200" cap="none" spc="0" normalizeH="0" baseline="0" noProof="0" dirty="0">
                <a:ln>
                  <a:noFill/>
                </a:ln>
                <a:solidFill>
                  <a:prstClr val="black"/>
                </a:solidFill>
                <a:effectLst/>
                <a:uLnTx/>
                <a:uFillTx/>
                <a:latin typeface="Arial"/>
                <a:ea typeface="+mn-ea"/>
                <a:cs typeface="Arial"/>
              </a:rPr>
              <a:t>social service center </a:t>
            </a:r>
            <a:r>
              <a:rPr kumimoji="0" sz="3300" b="0" i="0" u="none" strike="noStrike" kern="1200" cap="none" spc="-5" normalizeH="0" baseline="0" noProof="0" dirty="0">
                <a:ln>
                  <a:noFill/>
                </a:ln>
                <a:solidFill>
                  <a:prstClr val="black"/>
                </a:solidFill>
                <a:effectLst/>
                <a:uLnTx/>
                <a:uFillTx/>
                <a:latin typeface="Arial"/>
                <a:ea typeface="+mn-ea"/>
                <a:cs typeface="Arial"/>
              </a:rPr>
              <a:t>establishments,  insurance </a:t>
            </a:r>
            <a:r>
              <a:rPr kumimoji="0" sz="3300" b="0" i="0" u="none" strike="noStrike" kern="1200" cap="none" spc="-10" normalizeH="0" baseline="0" noProof="0" dirty="0">
                <a:ln>
                  <a:noFill/>
                </a:ln>
                <a:solidFill>
                  <a:prstClr val="black"/>
                </a:solidFill>
                <a:effectLst/>
                <a:uLnTx/>
                <a:uFillTx/>
                <a:latin typeface="Arial"/>
                <a:ea typeface="+mn-ea"/>
                <a:cs typeface="Arial"/>
              </a:rPr>
              <a:t>offices, </a:t>
            </a:r>
            <a:r>
              <a:rPr kumimoji="0" sz="3300" b="0" i="0" u="none" strike="noStrike" kern="1200" cap="none" spc="-5" normalizeH="0" baseline="0" noProof="0" dirty="0">
                <a:ln>
                  <a:noFill/>
                </a:ln>
                <a:solidFill>
                  <a:prstClr val="black"/>
                </a:solidFill>
                <a:effectLst/>
                <a:uLnTx/>
                <a:uFillTx/>
                <a:latin typeface="Arial"/>
                <a:ea typeface="+mn-ea"/>
                <a:cs typeface="Arial"/>
              </a:rPr>
              <a:t>and pharmacies.</a:t>
            </a:r>
            <a:endParaRPr kumimoji="0" sz="33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811176" y="750823"/>
            <a:ext cx="6631940" cy="939800"/>
          </a:xfrm>
          <a:prstGeom prst="rect">
            <a:avLst/>
          </a:prstGeom>
        </p:spPr>
        <p:txBody>
          <a:bodyPr vert="horz" wrap="square" lIns="0" tIns="12700" rIns="0" bIns="0" rtlCol="0">
            <a:spAutoFit/>
          </a:bodyPr>
          <a:lstStyle/>
          <a:p>
            <a:pPr marL="12700">
              <a:lnSpc>
                <a:spcPct val="100000"/>
              </a:lnSpc>
              <a:spcBef>
                <a:spcPts val="100"/>
              </a:spcBef>
            </a:pPr>
            <a:r>
              <a:rPr u="none" spc="-40" dirty="0"/>
              <a:t>What Laws</a:t>
            </a:r>
            <a:r>
              <a:rPr u="none" spc="-265" dirty="0"/>
              <a:t> </a:t>
            </a:r>
            <a:r>
              <a:rPr u="none" spc="-50" dirty="0"/>
              <a:t>Apply?</a:t>
            </a:r>
          </a:p>
        </p:txBody>
      </p:sp>
      <p:sp>
        <p:nvSpPr>
          <p:cNvPr id="4" name="object 4"/>
          <p:cNvSpPr txBox="1"/>
          <p:nvPr/>
        </p:nvSpPr>
        <p:spPr>
          <a:xfrm>
            <a:off x="1084580" y="1810936"/>
            <a:ext cx="9649460" cy="3170555"/>
          </a:xfrm>
          <a:prstGeom prst="rect">
            <a:avLst/>
          </a:prstGeom>
        </p:spPr>
        <p:txBody>
          <a:bodyPr vert="horz" wrap="square" lIns="0" tIns="12700" rIns="0" bIns="0" rtlCol="0">
            <a:spAutoFit/>
          </a:bodyPr>
          <a:lstStyle/>
          <a:p>
            <a:pPr marL="241300" marR="0" lvl="0" indent="-228600" algn="l" defTabSz="914400" rtl="0" eaLnBrk="1" fontAlgn="auto" latinLnBrk="0" hangingPunct="1">
              <a:lnSpc>
                <a:spcPts val="4305"/>
              </a:lnSpc>
              <a:spcBef>
                <a:spcPts val="100"/>
              </a:spcBef>
              <a:spcAft>
                <a:spcPts val="0"/>
              </a:spcAft>
              <a:buClr>
                <a:srgbClr val="6E6E74"/>
              </a:buClr>
              <a:buSzTx/>
              <a:buFontTx/>
              <a:buChar char="•"/>
              <a:tabLst>
                <a:tab pos="241300" algn="l"/>
              </a:tabLst>
              <a:defRPr/>
            </a:pPr>
            <a:r>
              <a:rPr kumimoji="0" sz="3600" b="0" i="0" u="none" strike="noStrike" kern="1200" cap="none" spc="-10" normalizeH="0" baseline="0" noProof="0" dirty="0">
                <a:ln>
                  <a:noFill/>
                </a:ln>
                <a:solidFill>
                  <a:prstClr val="black"/>
                </a:solidFill>
                <a:effectLst/>
                <a:uLnTx/>
                <a:uFillTx/>
                <a:latin typeface="Arial"/>
                <a:ea typeface="+mn-ea"/>
                <a:cs typeface="Arial"/>
              </a:rPr>
              <a:t>Section </a:t>
            </a:r>
            <a:r>
              <a:rPr kumimoji="0" sz="3600" b="0" i="0" u="none" strike="noStrike" kern="1200" cap="none" spc="-20" normalizeH="0" baseline="0" noProof="0" dirty="0">
                <a:ln>
                  <a:noFill/>
                </a:ln>
                <a:solidFill>
                  <a:prstClr val="black"/>
                </a:solidFill>
                <a:effectLst/>
                <a:uLnTx/>
                <a:uFillTx/>
                <a:latin typeface="Arial"/>
                <a:ea typeface="+mn-ea"/>
                <a:cs typeface="Arial"/>
              </a:rPr>
              <a:t>504 </a:t>
            </a:r>
            <a:r>
              <a:rPr kumimoji="0" sz="3600" b="0" i="0" u="none" strike="noStrike" kern="1200" cap="none" spc="-15" normalizeH="0" baseline="0" noProof="0" dirty="0">
                <a:ln>
                  <a:noFill/>
                </a:ln>
                <a:solidFill>
                  <a:prstClr val="black"/>
                </a:solidFill>
                <a:effectLst/>
                <a:uLnTx/>
                <a:uFillTx/>
                <a:latin typeface="Arial"/>
                <a:ea typeface="+mn-ea"/>
                <a:cs typeface="Arial"/>
              </a:rPr>
              <a:t>applies</a:t>
            </a:r>
            <a:r>
              <a:rPr kumimoji="0" sz="3600" b="0" i="0" u="none" strike="noStrike" kern="1200" cap="none" spc="-55" normalizeH="0" baseline="0" noProof="0" dirty="0">
                <a:ln>
                  <a:noFill/>
                </a:ln>
                <a:solidFill>
                  <a:prstClr val="black"/>
                </a:solidFill>
                <a:effectLst/>
                <a:uLnTx/>
                <a:uFillTx/>
                <a:latin typeface="Arial"/>
                <a:ea typeface="+mn-ea"/>
                <a:cs typeface="Arial"/>
              </a:rPr>
              <a:t> </a:t>
            </a:r>
            <a:r>
              <a:rPr kumimoji="0" sz="3600" b="0" i="0" u="none" strike="noStrike" kern="1200" cap="none" spc="-20" normalizeH="0" baseline="0" noProof="0" dirty="0">
                <a:ln>
                  <a:noFill/>
                </a:ln>
                <a:solidFill>
                  <a:prstClr val="black"/>
                </a:solidFill>
                <a:effectLst/>
                <a:uLnTx/>
                <a:uFillTx/>
                <a:latin typeface="Arial"/>
                <a:ea typeface="+mn-ea"/>
                <a:cs typeface="Arial"/>
              </a:rPr>
              <a:t>to:</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469900" marR="5080" lvl="1" indent="-257175" algn="l" defTabSz="914400" rtl="0" eaLnBrk="1" fontAlgn="auto" latinLnBrk="0" hangingPunct="1">
              <a:lnSpc>
                <a:spcPts val="3890"/>
              </a:lnSpc>
              <a:spcBef>
                <a:spcPts val="470"/>
              </a:spcBef>
              <a:spcAft>
                <a:spcPts val="0"/>
              </a:spcAft>
              <a:buClr>
                <a:srgbClr val="6E6E74"/>
              </a:buClr>
              <a:buSzTx/>
              <a:buFontTx/>
              <a:buChar char="•"/>
              <a:tabLst>
                <a:tab pos="469900" algn="l"/>
              </a:tabLst>
              <a:defRPr/>
            </a:pPr>
            <a:r>
              <a:rPr kumimoji="0" sz="3600" b="0" i="0" u="none" strike="noStrike" kern="1200" cap="none" spc="-20" normalizeH="0" baseline="0" noProof="0" dirty="0">
                <a:ln>
                  <a:noFill/>
                </a:ln>
                <a:solidFill>
                  <a:prstClr val="black"/>
                </a:solidFill>
                <a:effectLst/>
                <a:uLnTx/>
                <a:uFillTx/>
                <a:latin typeface="Arial"/>
                <a:ea typeface="+mn-ea"/>
                <a:cs typeface="Arial"/>
              </a:rPr>
              <a:t>Programs </a:t>
            </a:r>
            <a:r>
              <a:rPr kumimoji="0" sz="3600" b="0" i="0" u="none" strike="noStrike" kern="1200" cap="none" spc="-15" normalizeH="0" baseline="0" noProof="0" dirty="0">
                <a:ln>
                  <a:noFill/>
                </a:ln>
                <a:solidFill>
                  <a:prstClr val="black"/>
                </a:solidFill>
                <a:effectLst/>
                <a:uLnTx/>
                <a:uFillTx/>
                <a:latin typeface="Arial"/>
                <a:ea typeface="+mn-ea"/>
                <a:cs typeface="Arial"/>
              </a:rPr>
              <a:t>and </a:t>
            </a:r>
            <a:r>
              <a:rPr kumimoji="0" sz="3600" b="0" i="0" u="none" strike="noStrike" kern="1200" cap="none" spc="-20" normalizeH="0" baseline="0" noProof="0" dirty="0">
                <a:ln>
                  <a:noFill/>
                </a:ln>
                <a:solidFill>
                  <a:prstClr val="black"/>
                </a:solidFill>
                <a:effectLst/>
                <a:uLnTx/>
                <a:uFillTx/>
                <a:latin typeface="Arial"/>
                <a:ea typeface="+mn-ea"/>
                <a:cs typeface="Arial"/>
              </a:rPr>
              <a:t>activities conducted </a:t>
            </a:r>
            <a:r>
              <a:rPr kumimoji="0" sz="3600" b="0" i="0" u="none" strike="noStrike" kern="1200" cap="none" spc="-10" normalizeH="0" baseline="0" noProof="0" dirty="0">
                <a:ln>
                  <a:noFill/>
                </a:ln>
                <a:solidFill>
                  <a:prstClr val="black"/>
                </a:solidFill>
                <a:effectLst/>
                <a:uLnTx/>
                <a:uFillTx/>
                <a:latin typeface="Arial"/>
                <a:ea typeface="+mn-ea"/>
                <a:cs typeface="Arial"/>
              </a:rPr>
              <a:t>by</a:t>
            </a:r>
            <a:r>
              <a:rPr kumimoji="0" sz="3600" b="0" i="0" u="none" strike="noStrike" kern="1200" cap="none" spc="-215" normalizeH="0" baseline="0" noProof="0" dirty="0">
                <a:ln>
                  <a:noFill/>
                </a:ln>
                <a:solidFill>
                  <a:prstClr val="black"/>
                </a:solidFill>
                <a:effectLst/>
                <a:uLnTx/>
                <a:uFillTx/>
                <a:latin typeface="Arial"/>
                <a:ea typeface="+mn-ea"/>
                <a:cs typeface="Arial"/>
              </a:rPr>
              <a:t> </a:t>
            </a:r>
            <a:r>
              <a:rPr kumimoji="0" sz="3600" b="0" i="0" u="none" strike="noStrike" kern="1200" cap="none" spc="-20" normalizeH="0" baseline="0" noProof="0" dirty="0">
                <a:ln>
                  <a:noFill/>
                </a:ln>
                <a:solidFill>
                  <a:prstClr val="black"/>
                </a:solidFill>
                <a:effectLst/>
                <a:uLnTx/>
                <a:uFillTx/>
                <a:latin typeface="Arial"/>
                <a:ea typeface="+mn-ea"/>
                <a:cs typeface="Arial"/>
              </a:rPr>
              <a:t>Federal  agencies,</a:t>
            </a:r>
            <a:r>
              <a:rPr kumimoji="0" sz="3600" b="0" i="0" u="none" strike="noStrike" kern="1200" cap="none" spc="-65" normalizeH="0" baseline="0" noProof="0" dirty="0">
                <a:ln>
                  <a:noFill/>
                </a:ln>
                <a:solidFill>
                  <a:prstClr val="black"/>
                </a:solidFill>
                <a:effectLst/>
                <a:uLnTx/>
                <a:uFillTx/>
                <a:latin typeface="Arial"/>
                <a:ea typeface="+mn-ea"/>
                <a:cs typeface="Arial"/>
              </a:rPr>
              <a:t> </a:t>
            </a:r>
            <a:r>
              <a:rPr kumimoji="0" sz="3600" b="0" i="0" u="none" strike="noStrike" kern="1200" cap="none" spc="-15" normalizeH="0" baseline="0" noProof="0" dirty="0">
                <a:ln>
                  <a:noFill/>
                </a:ln>
                <a:solidFill>
                  <a:prstClr val="black"/>
                </a:solidFill>
                <a:effectLst/>
                <a:uLnTx/>
                <a:uFillTx/>
                <a:latin typeface="Arial"/>
                <a:ea typeface="+mn-ea"/>
                <a:cs typeface="Arial"/>
              </a:rPr>
              <a:t>and</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469265" marR="246379" lvl="1" indent="-257175" algn="l" defTabSz="914400" rtl="0" eaLnBrk="1" fontAlgn="auto" latinLnBrk="0" hangingPunct="1">
              <a:lnSpc>
                <a:spcPts val="3890"/>
              </a:lnSpc>
              <a:spcBef>
                <a:spcPts val="595"/>
              </a:spcBef>
              <a:spcAft>
                <a:spcPts val="0"/>
              </a:spcAft>
              <a:buClr>
                <a:srgbClr val="6E6E74"/>
              </a:buClr>
              <a:buSzTx/>
              <a:buFontTx/>
              <a:buChar char="•"/>
              <a:tabLst>
                <a:tab pos="469900" algn="l"/>
              </a:tabLst>
              <a:defRPr/>
            </a:pPr>
            <a:r>
              <a:rPr kumimoji="0" sz="3600" b="0" i="0" u="none" strike="noStrike" kern="1200" cap="none" spc="-15" normalizeH="0" baseline="0" noProof="0" dirty="0">
                <a:ln>
                  <a:noFill/>
                </a:ln>
                <a:solidFill>
                  <a:prstClr val="black"/>
                </a:solidFill>
                <a:effectLst/>
                <a:uLnTx/>
                <a:uFillTx/>
                <a:latin typeface="Arial"/>
                <a:ea typeface="+mn-ea"/>
                <a:cs typeface="Arial"/>
              </a:rPr>
              <a:t>Entities receiving </a:t>
            </a:r>
            <a:r>
              <a:rPr kumimoji="0" sz="3600" b="0" i="0" u="none" strike="noStrike" kern="1200" cap="none" spc="-20" normalizeH="0" baseline="0" noProof="0" dirty="0">
                <a:ln>
                  <a:noFill/>
                </a:ln>
                <a:solidFill>
                  <a:prstClr val="black"/>
                </a:solidFill>
                <a:effectLst/>
                <a:uLnTx/>
                <a:uFillTx/>
                <a:latin typeface="Arial"/>
                <a:ea typeface="+mn-ea"/>
                <a:cs typeface="Arial"/>
              </a:rPr>
              <a:t>any </a:t>
            </a:r>
            <a:r>
              <a:rPr kumimoji="0" sz="3600" b="0" i="0" u="none" strike="noStrike" kern="1200" cap="none" spc="-25" normalizeH="0" baseline="0" noProof="0" dirty="0">
                <a:ln>
                  <a:noFill/>
                </a:ln>
                <a:solidFill>
                  <a:prstClr val="black"/>
                </a:solidFill>
                <a:effectLst/>
                <a:uLnTx/>
                <a:uFillTx/>
                <a:latin typeface="Arial"/>
                <a:ea typeface="+mn-ea"/>
                <a:cs typeface="Arial"/>
              </a:rPr>
              <a:t>Federal </a:t>
            </a:r>
            <a:r>
              <a:rPr kumimoji="0" sz="3600" b="0" i="0" u="none" strike="noStrike" kern="1200" cap="none" spc="-5" normalizeH="0" baseline="0" noProof="0" dirty="0">
                <a:ln>
                  <a:noFill/>
                </a:ln>
                <a:solidFill>
                  <a:prstClr val="black"/>
                </a:solidFill>
                <a:effectLst/>
                <a:uLnTx/>
                <a:uFillTx/>
                <a:latin typeface="Arial"/>
                <a:ea typeface="+mn-ea"/>
                <a:cs typeface="Arial"/>
              </a:rPr>
              <a:t>financial  </a:t>
            </a:r>
            <a:r>
              <a:rPr kumimoji="0" sz="3600" b="0" i="0" u="none" strike="noStrike" kern="1200" cap="none" spc="-15" normalizeH="0" baseline="0" noProof="0" dirty="0">
                <a:ln>
                  <a:noFill/>
                </a:ln>
                <a:solidFill>
                  <a:prstClr val="black"/>
                </a:solidFill>
                <a:effectLst/>
                <a:uLnTx/>
                <a:uFillTx/>
                <a:latin typeface="Arial"/>
                <a:ea typeface="+mn-ea"/>
                <a:cs typeface="Arial"/>
              </a:rPr>
              <a:t>assistance </a:t>
            </a:r>
            <a:r>
              <a:rPr kumimoji="0" sz="3600" b="0" i="0" u="none" strike="noStrike" kern="1200" cap="none" spc="-5" normalizeH="0" baseline="0" noProof="0" dirty="0">
                <a:ln>
                  <a:noFill/>
                </a:ln>
                <a:solidFill>
                  <a:prstClr val="black"/>
                </a:solidFill>
                <a:effectLst/>
                <a:uLnTx/>
                <a:uFillTx/>
                <a:latin typeface="Arial"/>
                <a:ea typeface="+mn-ea"/>
                <a:cs typeface="Arial"/>
              </a:rPr>
              <a:t>(which </a:t>
            </a:r>
            <a:r>
              <a:rPr kumimoji="0" sz="3600" b="0" i="0" u="none" strike="noStrike" kern="1200" cap="none" spc="0" normalizeH="0" baseline="0" noProof="0" dirty="0">
                <a:ln>
                  <a:noFill/>
                </a:ln>
                <a:solidFill>
                  <a:prstClr val="black"/>
                </a:solidFill>
                <a:effectLst/>
                <a:uLnTx/>
                <a:uFillTx/>
                <a:latin typeface="Arial"/>
                <a:ea typeface="+mn-ea"/>
                <a:cs typeface="Arial"/>
              </a:rPr>
              <a:t>can </a:t>
            </a:r>
            <a:r>
              <a:rPr kumimoji="0" sz="3600" b="0" i="0" u="none" strike="noStrike" kern="1200" cap="none" spc="-5" normalizeH="0" baseline="0" noProof="0" dirty="0">
                <a:ln>
                  <a:noFill/>
                </a:ln>
                <a:solidFill>
                  <a:prstClr val="black"/>
                </a:solidFill>
                <a:effectLst/>
                <a:uLnTx/>
                <a:uFillTx/>
                <a:latin typeface="Arial"/>
                <a:ea typeface="+mn-ea"/>
                <a:cs typeface="Arial"/>
              </a:rPr>
              <a:t>include Medicare </a:t>
            </a:r>
            <a:r>
              <a:rPr kumimoji="0" sz="3600" b="0" i="0" u="none" strike="noStrike" kern="1200" cap="none" spc="0" normalizeH="0" baseline="0" noProof="0" dirty="0">
                <a:ln>
                  <a:noFill/>
                </a:ln>
                <a:solidFill>
                  <a:prstClr val="black"/>
                </a:solidFill>
                <a:effectLst/>
                <a:uLnTx/>
                <a:uFillTx/>
                <a:latin typeface="Arial"/>
                <a:ea typeface="+mn-ea"/>
                <a:cs typeface="Arial"/>
              </a:rPr>
              <a:t>and  </a:t>
            </a:r>
            <a:r>
              <a:rPr kumimoji="0" sz="3600" b="0" i="0" u="none" strike="noStrike" kern="1200" cap="none" spc="-5" normalizeH="0" baseline="0" noProof="0" dirty="0">
                <a:ln>
                  <a:noFill/>
                </a:ln>
                <a:solidFill>
                  <a:prstClr val="black"/>
                </a:solidFill>
                <a:effectLst/>
                <a:uLnTx/>
                <a:uFillTx/>
                <a:latin typeface="Arial"/>
                <a:ea typeface="+mn-ea"/>
                <a:cs typeface="Arial"/>
              </a:rPr>
              <a:t>Medicaid</a:t>
            </a:r>
            <a:r>
              <a:rPr kumimoji="0" sz="3600" b="0" i="0" u="none" strike="noStrike" kern="1200" cap="none" spc="-15" normalizeH="0" baseline="0" noProof="0" dirty="0">
                <a:ln>
                  <a:noFill/>
                </a:ln>
                <a:solidFill>
                  <a:prstClr val="black"/>
                </a:solidFill>
                <a:effectLst/>
                <a:uLnTx/>
                <a:uFillTx/>
                <a:latin typeface="Arial"/>
                <a:ea typeface="+mn-ea"/>
                <a:cs typeface="Arial"/>
              </a:rPr>
              <a:t> </a:t>
            </a:r>
            <a:r>
              <a:rPr kumimoji="0" sz="3600" b="0" i="0" u="none" strike="noStrike" kern="1200" cap="none" spc="-5" normalizeH="0" baseline="0" noProof="0" dirty="0">
                <a:ln>
                  <a:noFill/>
                </a:ln>
                <a:solidFill>
                  <a:prstClr val="black"/>
                </a:solidFill>
                <a:effectLst/>
                <a:uLnTx/>
                <a:uFillTx/>
                <a:latin typeface="Arial"/>
                <a:ea typeface="+mn-ea"/>
                <a:cs typeface="Arial"/>
              </a:rPr>
              <a:t>reimbursements).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5916" y="2567432"/>
            <a:ext cx="10062845" cy="1562100"/>
          </a:xfrm>
          <a:prstGeom prst="rect">
            <a:avLst/>
          </a:prstGeom>
        </p:spPr>
        <p:txBody>
          <a:bodyPr vert="horz" wrap="square" lIns="0" tIns="74295" rIns="0" bIns="0" rtlCol="0">
            <a:spAutoFit/>
          </a:bodyPr>
          <a:lstStyle/>
          <a:p>
            <a:pPr marL="12700" marR="5080" lvl="0" indent="0" algn="l" defTabSz="914400" rtl="0" eaLnBrk="1" fontAlgn="auto" latinLnBrk="0" hangingPunct="1">
              <a:lnSpc>
                <a:spcPts val="3890"/>
              </a:lnSpc>
              <a:spcBef>
                <a:spcPts val="585"/>
              </a:spcBef>
              <a:spcAft>
                <a:spcPts val="0"/>
              </a:spcAft>
              <a:buClrTx/>
              <a:buSzTx/>
              <a:buFontTx/>
              <a:buNone/>
              <a:tabLst/>
              <a:defRPr/>
            </a:pPr>
            <a:r>
              <a:rPr kumimoji="0" sz="3600" b="0" i="0" u="none" strike="noStrike" kern="1200" cap="none" spc="-5" normalizeH="0" baseline="0" noProof="0" dirty="0">
                <a:ln>
                  <a:noFill/>
                </a:ln>
                <a:solidFill>
                  <a:srgbClr val="585858"/>
                </a:solidFill>
                <a:effectLst/>
                <a:uLnTx/>
                <a:uFillTx/>
                <a:latin typeface="Arial"/>
                <a:ea typeface="+mn-ea"/>
                <a:cs typeface="Arial"/>
              </a:rPr>
              <a:t>Covered entities must ensure </a:t>
            </a:r>
            <a:r>
              <a:rPr kumimoji="0" sz="3600" b="0" i="0" u="none" strike="noStrike" kern="1200" cap="none" spc="0" normalizeH="0" baseline="0" noProof="0" dirty="0">
                <a:ln>
                  <a:noFill/>
                </a:ln>
                <a:solidFill>
                  <a:srgbClr val="585858"/>
                </a:solidFill>
                <a:effectLst/>
                <a:uLnTx/>
                <a:uFillTx/>
                <a:latin typeface="Arial"/>
                <a:ea typeface="+mn-ea"/>
                <a:cs typeface="Arial"/>
              </a:rPr>
              <a:t>that </a:t>
            </a:r>
            <a:r>
              <a:rPr kumimoji="0" sz="3600" b="0" i="0" u="none" strike="noStrike" kern="1200" cap="none" spc="-5" normalizeH="0" baseline="0" noProof="0" dirty="0">
                <a:ln>
                  <a:noFill/>
                </a:ln>
                <a:solidFill>
                  <a:srgbClr val="585858"/>
                </a:solidFill>
                <a:effectLst/>
                <a:uLnTx/>
                <a:uFillTx/>
                <a:latin typeface="Arial"/>
                <a:ea typeface="+mn-ea"/>
                <a:cs typeface="Arial"/>
              </a:rPr>
              <a:t>communication  with people with disabilities is </a:t>
            </a:r>
            <a:r>
              <a:rPr kumimoji="0" sz="3600" b="0" i="0" u="heavy" strike="noStrike" kern="1200" cap="none" spc="0" normalizeH="0" baseline="0" noProof="0" dirty="0">
                <a:ln>
                  <a:noFill/>
                </a:ln>
                <a:solidFill>
                  <a:srgbClr val="585858"/>
                </a:solidFill>
                <a:effectLst/>
                <a:uLnTx/>
                <a:uFill>
                  <a:solidFill>
                    <a:srgbClr val="585858"/>
                  </a:solidFill>
                </a:uFill>
                <a:latin typeface="Arial"/>
                <a:ea typeface="+mn-ea"/>
                <a:cs typeface="Arial"/>
              </a:rPr>
              <a:t>as </a:t>
            </a:r>
            <a:r>
              <a:rPr kumimoji="0" sz="3600" b="0" i="0" u="heavy" strike="noStrike" kern="1200" cap="none" spc="-10" normalizeH="0" baseline="0" noProof="0" dirty="0">
                <a:ln>
                  <a:noFill/>
                </a:ln>
                <a:solidFill>
                  <a:srgbClr val="585858"/>
                </a:solidFill>
                <a:effectLst/>
                <a:uLnTx/>
                <a:uFill>
                  <a:solidFill>
                    <a:srgbClr val="585858"/>
                  </a:solidFill>
                </a:uFill>
                <a:latin typeface="Arial"/>
                <a:ea typeface="+mn-ea"/>
                <a:cs typeface="Arial"/>
              </a:rPr>
              <a:t>effective </a:t>
            </a:r>
            <a:r>
              <a:rPr kumimoji="0" sz="3600" b="0" i="0" u="heavy" strike="noStrike" kern="1200" cap="none" spc="0" normalizeH="0" baseline="0" noProof="0" dirty="0">
                <a:ln>
                  <a:noFill/>
                </a:ln>
                <a:solidFill>
                  <a:srgbClr val="585858"/>
                </a:solidFill>
                <a:effectLst/>
                <a:uLnTx/>
                <a:uFill>
                  <a:solidFill>
                    <a:srgbClr val="585858"/>
                  </a:solidFill>
                </a:uFill>
                <a:latin typeface="Arial"/>
                <a:ea typeface="+mn-ea"/>
                <a:cs typeface="Arial"/>
              </a:rPr>
              <a:t>as </a:t>
            </a:r>
            <a:r>
              <a:rPr kumimoji="0" sz="3600" b="0" i="0" u="none" strike="noStrike" kern="1200" cap="none" spc="0"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communication with</a:t>
            </a:r>
            <a:r>
              <a:rPr kumimoji="0" sz="3600" b="0" i="0" u="none" strike="noStrike" kern="1200" cap="none" spc="-3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others.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1180591" y="0"/>
            <a:ext cx="9992360" cy="1717039"/>
          </a:xfrm>
          <a:prstGeom prst="rect">
            <a:avLst/>
          </a:prstGeom>
        </p:spPr>
        <p:txBody>
          <a:bodyPr vert="horz" wrap="square" lIns="0" tIns="12700" rIns="0" bIns="0" rtlCol="0">
            <a:spAutoFit/>
          </a:bodyPr>
          <a:lstStyle/>
          <a:p>
            <a:pPr marL="0" marR="0" lvl="0" indent="0" algn="ctr" defTabSz="914400" rtl="0" eaLnBrk="1" fontAlgn="auto" latinLnBrk="0" hangingPunct="1">
              <a:lnSpc>
                <a:spcPts val="6659"/>
              </a:lnSpc>
              <a:spcBef>
                <a:spcPts val="100"/>
              </a:spcBef>
              <a:spcAft>
                <a:spcPts val="0"/>
              </a:spcAft>
              <a:buClrTx/>
              <a:buSzTx/>
              <a:buFontTx/>
              <a:buNone/>
              <a:tabLst/>
              <a:defRPr/>
            </a:pPr>
            <a:r>
              <a:rPr kumimoji="0" sz="6000" b="1" i="0" u="none" strike="noStrike" kern="1200" cap="none" spc="-40" normalizeH="0" baseline="0" noProof="0" dirty="0">
                <a:ln>
                  <a:noFill/>
                </a:ln>
                <a:solidFill>
                  <a:srgbClr val="556C83"/>
                </a:solidFill>
                <a:effectLst/>
                <a:uLnTx/>
                <a:uFillTx/>
                <a:latin typeface="Century Gothic"/>
                <a:ea typeface="+mn-ea"/>
                <a:cs typeface="Century Gothic"/>
              </a:rPr>
              <a:t>What </a:t>
            </a:r>
            <a:r>
              <a:rPr kumimoji="0" sz="6000" b="1" i="0" u="none" strike="noStrike" kern="1200" cap="none" spc="-30" normalizeH="0" baseline="0" noProof="0" dirty="0">
                <a:ln>
                  <a:noFill/>
                </a:ln>
                <a:solidFill>
                  <a:srgbClr val="556C83"/>
                </a:solidFill>
                <a:effectLst/>
                <a:uLnTx/>
                <a:uFillTx/>
                <a:latin typeface="Century Gothic"/>
                <a:ea typeface="+mn-ea"/>
                <a:cs typeface="Century Gothic"/>
              </a:rPr>
              <a:t>Do </a:t>
            </a:r>
            <a:r>
              <a:rPr kumimoji="0" sz="6000" b="1" i="0" u="none" strike="noStrike" kern="1200" cap="none" spc="-40" normalizeH="0" baseline="0" noProof="0" dirty="0">
                <a:ln>
                  <a:noFill/>
                </a:ln>
                <a:solidFill>
                  <a:srgbClr val="556C83"/>
                </a:solidFill>
                <a:effectLst/>
                <a:uLnTx/>
                <a:uFillTx/>
                <a:latin typeface="Century Gothic"/>
                <a:ea typeface="+mn-ea"/>
                <a:cs typeface="Century Gothic"/>
              </a:rPr>
              <a:t>These</a:t>
            </a:r>
            <a:r>
              <a:rPr kumimoji="0" sz="6000" b="1" i="0" u="none" strike="noStrike" kern="1200" cap="none" spc="-300" normalizeH="0" baseline="0" noProof="0" dirty="0">
                <a:ln>
                  <a:noFill/>
                </a:ln>
                <a:solidFill>
                  <a:srgbClr val="556C83"/>
                </a:solidFill>
                <a:effectLst/>
                <a:uLnTx/>
                <a:uFillTx/>
                <a:latin typeface="Century Gothic"/>
                <a:ea typeface="+mn-ea"/>
                <a:cs typeface="Century Gothic"/>
              </a:rPr>
              <a:t> </a:t>
            </a:r>
            <a:r>
              <a:rPr kumimoji="0" sz="6000" b="1" i="0" u="none" strike="noStrike" kern="1200" cap="none" spc="-50" normalizeH="0" baseline="0" noProof="0" dirty="0">
                <a:ln>
                  <a:noFill/>
                </a:ln>
                <a:solidFill>
                  <a:srgbClr val="556C83"/>
                </a:solidFill>
                <a:effectLst/>
                <a:uLnTx/>
                <a:uFillTx/>
                <a:latin typeface="Century Gothic"/>
                <a:ea typeface="+mn-ea"/>
                <a:cs typeface="Century Gothic"/>
              </a:rPr>
              <a:t>Laws</a:t>
            </a:r>
            <a:endParaRPr kumimoji="0" sz="6000" b="0" i="0" u="none" strike="noStrike" kern="1200" cap="none" spc="0" normalizeH="0" baseline="0" noProof="0">
              <a:ln>
                <a:noFill/>
              </a:ln>
              <a:solidFill>
                <a:prstClr val="black"/>
              </a:solidFill>
              <a:effectLst/>
              <a:uLnTx/>
              <a:uFillTx/>
              <a:latin typeface="Century Gothic"/>
              <a:ea typeface="+mn-ea"/>
              <a:cs typeface="Century Gothic"/>
            </a:endParaRPr>
          </a:p>
          <a:p>
            <a:pPr marL="0" marR="0" lvl="0" indent="0" algn="ctr" defTabSz="914400" rtl="0" eaLnBrk="1" fontAlgn="auto" latinLnBrk="0" hangingPunct="1">
              <a:lnSpc>
                <a:spcPts val="6659"/>
              </a:lnSpc>
              <a:spcBef>
                <a:spcPts val="0"/>
              </a:spcBef>
              <a:spcAft>
                <a:spcPts val="0"/>
              </a:spcAft>
              <a:buClrTx/>
              <a:buSzTx/>
              <a:buFontTx/>
              <a:buNone/>
              <a:tabLst>
                <a:tab pos="742315" algn="l"/>
                <a:tab pos="9966325" algn="l"/>
              </a:tabLst>
              <a:defRPr/>
            </a:pPr>
            <a:r>
              <a:rPr kumimoji="0" sz="6000" b="1" i="0" u="sng" strike="noStrike" kern="1200" cap="none" spc="0" normalizeH="0" baseline="0" noProof="0" dirty="0">
                <a:ln>
                  <a:noFill/>
                </a:ln>
                <a:solidFill>
                  <a:srgbClr val="556C83"/>
                </a:solidFill>
                <a:effectLst/>
                <a:uLnTx/>
                <a:uFill>
                  <a:solidFill>
                    <a:srgbClr val="7E7E7E"/>
                  </a:solidFill>
                </a:uFill>
                <a:latin typeface="Century Gothic"/>
                <a:ea typeface="+mn-ea"/>
                <a:cs typeface="Century Gothic"/>
              </a:rPr>
              <a:t> 	</a:t>
            </a:r>
            <a:r>
              <a:rPr kumimoji="0" sz="6000" b="1" i="0" u="sng" strike="noStrike" kern="1200" cap="none" spc="-45" normalizeH="0" baseline="0" noProof="0" dirty="0">
                <a:ln>
                  <a:noFill/>
                </a:ln>
                <a:solidFill>
                  <a:srgbClr val="556C83"/>
                </a:solidFill>
                <a:effectLst/>
                <a:uLnTx/>
                <a:uFill>
                  <a:solidFill>
                    <a:srgbClr val="7E7E7E"/>
                  </a:solidFill>
                </a:uFill>
                <a:latin typeface="Century Gothic"/>
                <a:ea typeface="+mn-ea"/>
                <a:cs typeface="Century Gothic"/>
              </a:rPr>
              <a:t>Require </a:t>
            </a:r>
            <a:r>
              <a:rPr kumimoji="0" sz="6000" b="1" i="0" u="sng" strike="noStrike" kern="1200" cap="none" spc="-25" normalizeH="0" baseline="0" noProof="0" dirty="0">
                <a:ln>
                  <a:noFill/>
                </a:ln>
                <a:solidFill>
                  <a:srgbClr val="556C83"/>
                </a:solidFill>
                <a:effectLst/>
                <a:uLnTx/>
                <a:uFill>
                  <a:solidFill>
                    <a:srgbClr val="7E7E7E"/>
                  </a:solidFill>
                </a:uFill>
                <a:latin typeface="Century Gothic"/>
                <a:ea typeface="+mn-ea"/>
                <a:cs typeface="Century Gothic"/>
              </a:rPr>
              <a:t>in </a:t>
            </a:r>
            <a:r>
              <a:rPr kumimoji="0" sz="6000" b="1" i="0" u="sng" strike="noStrike" kern="1200" cap="none" spc="-40" normalizeH="0" baseline="0" noProof="0" dirty="0">
                <a:ln>
                  <a:noFill/>
                </a:ln>
                <a:solidFill>
                  <a:srgbClr val="556C83"/>
                </a:solidFill>
                <a:effectLst/>
                <a:uLnTx/>
                <a:uFill>
                  <a:solidFill>
                    <a:srgbClr val="7E7E7E"/>
                  </a:solidFill>
                </a:uFill>
                <a:latin typeface="Century Gothic"/>
                <a:ea typeface="+mn-ea"/>
                <a:cs typeface="Century Gothic"/>
              </a:rPr>
              <a:t>this</a:t>
            </a:r>
            <a:r>
              <a:rPr kumimoji="0" sz="6000" b="1" i="0" u="sng" strike="noStrike" kern="1200" cap="none" spc="-335" normalizeH="0" baseline="0" noProof="0" dirty="0">
                <a:ln>
                  <a:noFill/>
                </a:ln>
                <a:solidFill>
                  <a:srgbClr val="556C83"/>
                </a:solidFill>
                <a:effectLst/>
                <a:uLnTx/>
                <a:uFill>
                  <a:solidFill>
                    <a:srgbClr val="7E7E7E"/>
                  </a:solidFill>
                </a:uFill>
                <a:latin typeface="Century Gothic"/>
                <a:ea typeface="+mn-ea"/>
                <a:cs typeface="Century Gothic"/>
              </a:rPr>
              <a:t> </a:t>
            </a:r>
            <a:r>
              <a:rPr kumimoji="0" sz="6000" b="1" i="0" u="sng" strike="noStrike" kern="1200" cap="none" spc="-45" normalizeH="0" baseline="0" noProof="0" dirty="0">
                <a:ln>
                  <a:noFill/>
                </a:ln>
                <a:solidFill>
                  <a:srgbClr val="556C83"/>
                </a:solidFill>
                <a:effectLst/>
                <a:uLnTx/>
                <a:uFill>
                  <a:solidFill>
                    <a:srgbClr val="7E7E7E"/>
                  </a:solidFill>
                </a:uFill>
                <a:latin typeface="Century Gothic"/>
                <a:ea typeface="+mn-ea"/>
                <a:cs typeface="Century Gothic"/>
              </a:rPr>
              <a:t>Context?	</a:t>
            </a:r>
            <a:endParaRPr kumimoji="0" sz="6000" b="0" i="0" u="none" strike="noStrike" kern="1200" cap="none" spc="0" normalizeH="0" baseline="0" noProof="0">
              <a:ln>
                <a:noFill/>
              </a:ln>
              <a:solidFill>
                <a:prstClr val="black"/>
              </a:solidFill>
              <a:effectLst/>
              <a:uLnTx/>
              <a:uFillTx/>
              <a:latin typeface="Century Gothic"/>
              <a:ea typeface="+mn-ea"/>
              <a:cs typeface="Century Gothic"/>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069" y="2220721"/>
            <a:ext cx="9900920" cy="2055495"/>
          </a:xfrm>
          <a:prstGeom prst="rect">
            <a:avLst/>
          </a:prstGeom>
        </p:spPr>
        <p:txBody>
          <a:bodyPr vert="horz" wrap="square" lIns="0" tIns="12700" rIns="0" bIns="0" rtlCol="0">
            <a:spAutoFit/>
          </a:bodyPr>
          <a:lstStyle/>
          <a:p>
            <a:pPr marR="36830" algn="ctr">
              <a:lnSpc>
                <a:spcPts val="7990"/>
              </a:lnSpc>
              <a:spcBef>
                <a:spcPts val="100"/>
              </a:spcBef>
            </a:pPr>
            <a:r>
              <a:rPr sz="7200" u="none" spc="-40" dirty="0">
                <a:solidFill>
                  <a:srgbClr val="FFFFFF"/>
                </a:solidFill>
              </a:rPr>
              <a:t>What </a:t>
            </a:r>
            <a:r>
              <a:rPr sz="7200" u="none" spc="-25" dirty="0">
                <a:solidFill>
                  <a:srgbClr val="FFFFFF"/>
                </a:solidFill>
              </a:rPr>
              <a:t>is</a:t>
            </a:r>
            <a:r>
              <a:rPr sz="7200" u="none" spc="-204" dirty="0">
                <a:solidFill>
                  <a:srgbClr val="FFFFFF"/>
                </a:solidFill>
              </a:rPr>
              <a:t> </a:t>
            </a:r>
            <a:r>
              <a:rPr sz="7200" u="none" spc="-55" dirty="0">
                <a:solidFill>
                  <a:srgbClr val="FFFFFF"/>
                </a:solidFill>
              </a:rPr>
              <a:t>effective</a:t>
            </a:r>
            <a:endParaRPr sz="7200"/>
          </a:p>
          <a:p>
            <a:pPr algn="ctr">
              <a:lnSpc>
                <a:spcPts val="7990"/>
              </a:lnSpc>
              <a:tabLst>
                <a:tab pos="1193165" algn="l"/>
                <a:tab pos="9874885" algn="l"/>
              </a:tabLst>
            </a:pPr>
            <a:r>
              <a:rPr sz="7200" dirty="0">
                <a:solidFill>
                  <a:srgbClr val="FFFFFF"/>
                </a:solidFill>
              </a:rPr>
              <a:t> 	</a:t>
            </a:r>
            <a:r>
              <a:rPr sz="7200" spc="-55" dirty="0">
                <a:solidFill>
                  <a:srgbClr val="FFFFFF"/>
                </a:solidFill>
              </a:rPr>
              <a:t>communication?	</a:t>
            </a:r>
            <a:endParaRPr sz="7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084580" y="1819318"/>
            <a:ext cx="9803765" cy="2268855"/>
          </a:xfrm>
          <a:prstGeom prst="rect">
            <a:avLst/>
          </a:prstGeom>
        </p:spPr>
        <p:txBody>
          <a:bodyPr vert="horz" wrap="square" lIns="0" tIns="60960" rIns="0" bIns="0" rtlCol="0">
            <a:spAutoFit/>
          </a:bodyPr>
          <a:lstStyle/>
          <a:p>
            <a:pPr marL="475615" marR="5080" lvl="0" indent="-463550" algn="l" defTabSz="914400" rtl="0" eaLnBrk="1" fontAlgn="auto" latinLnBrk="0" hangingPunct="1">
              <a:lnSpc>
                <a:spcPct val="90000"/>
              </a:lnSpc>
              <a:spcBef>
                <a:spcPts val="480"/>
              </a:spcBef>
              <a:spcAft>
                <a:spcPts val="0"/>
              </a:spcAft>
              <a:buClrTx/>
              <a:buSzTx/>
              <a:buFont typeface="Wingdings"/>
              <a:buChar char=""/>
              <a:tabLst>
                <a:tab pos="476250" algn="l"/>
              </a:tabLst>
              <a:defRPr/>
            </a:pPr>
            <a:r>
              <a:rPr kumimoji="0" sz="3200" b="0" i="0" u="none" strike="noStrike" kern="1200" cap="none" spc="-15" normalizeH="0" baseline="0" noProof="0" dirty="0">
                <a:ln>
                  <a:noFill/>
                </a:ln>
                <a:solidFill>
                  <a:prstClr val="black"/>
                </a:solidFill>
                <a:effectLst/>
                <a:uLnTx/>
                <a:uFillTx/>
                <a:latin typeface="Arial"/>
                <a:ea typeface="+mn-ea"/>
                <a:cs typeface="Arial"/>
              </a:rPr>
              <a:t>Effective </a:t>
            </a:r>
            <a:r>
              <a:rPr kumimoji="0" sz="3200" b="0" i="0" u="none" strike="noStrike" kern="1200" cap="none" spc="-5" normalizeH="0" baseline="0" noProof="0" dirty="0">
                <a:ln>
                  <a:noFill/>
                </a:ln>
                <a:solidFill>
                  <a:prstClr val="black"/>
                </a:solidFill>
                <a:effectLst/>
                <a:uLnTx/>
                <a:uFillTx/>
                <a:latin typeface="Arial"/>
                <a:ea typeface="+mn-ea"/>
                <a:cs typeface="Arial"/>
              </a:rPr>
              <a:t>communication must be provided to </a:t>
            </a:r>
            <a:r>
              <a:rPr kumimoji="0" sz="3200" b="0" i="0" u="none" strike="noStrike" kern="1200" cap="none" spc="-10" normalizeH="0" baseline="0" noProof="0" dirty="0">
                <a:ln>
                  <a:noFill/>
                </a:ln>
                <a:solidFill>
                  <a:prstClr val="black"/>
                </a:solidFill>
                <a:effectLst/>
                <a:uLnTx/>
                <a:uFillTx/>
                <a:latin typeface="Arial"/>
                <a:ea typeface="+mn-ea"/>
                <a:cs typeface="Arial"/>
              </a:rPr>
              <a:t>the  </a:t>
            </a:r>
            <a:r>
              <a:rPr kumimoji="0" sz="3200" b="0" i="0" u="none" strike="noStrike" kern="1200" cap="none" spc="-5" normalizeH="0" baseline="0" noProof="0" dirty="0">
                <a:ln>
                  <a:noFill/>
                </a:ln>
                <a:solidFill>
                  <a:prstClr val="black"/>
                </a:solidFill>
                <a:effectLst/>
                <a:uLnTx/>
                <a:uFillTx/>
                <a:latin typeface="Arial"/>
                <a:ea typeface="+mn-ea"/>
                <a:cs typeface="Arial"/>
              </a:rPr>
              <a:t>person with a disability who is </a:t>
            </a:r>
            <a:r>
              <a:rPr kumimoji="0" sz="3200" b="0" i="0" u="heavy" strike="noStrike" kern="1200" cap="none" spc="-5" normalizeH="0" baseline="0" noProof="0" dirty="0">
                <a:ln>
                  <a:noFill/>
                </a:ln>
                <a:solidFill>
                  <a:prstClr val="black"/>
                </a:solidFill>
                <a:effectLst/>
                <a:uLnTx/>
                <a:uFill>
                  <a:solidFill>
                    <a:srgbClr val="000000"/>
                  </a:solidFill>
                </a:uFill>
                <a:latin typeface="Arial"/>
                <a:ea typeface="+mn-ea"/>
                <a:cs typeface="Arial"/>
              </a:rPr>
              <a:t>receiving</a:t>
            </a:r>
            <a:r>
              <a:rPr kumimoji="0" sz="3200" b="0" i="0" u="none" strike="noStrike" kern="1200" cap="none" spc="-5" normalizeH="0" baseline="0" noProof="0" dirty="0">
                <a:ln>
                  <a:noFill/>
                </a:ln>
                <a:solidFill>
                  <a:prstClr val="black"/>
                </a:solidFill>
                <a:effectLst/>
                <a:uLnTx/>
                <a:uFillTx/>
                <a:latin typeface="Arial"/>
                <a:ea typeface="+mn-ea"/>
                <a:cs typeface="Arial"/>
              </a:rPr>
              <a:t> the covered  </a:t>
            </a:r>
            <a:r>
              <a:rPr kumimoji="0" sz="3200" b="0" i="0" u="none" strike="noStrike" kern="1200" cap="none" spc="-15" normalizeH="0" baseline="0" noProof="0" dirty="0">
                <a:ln>
                  <a:noFill/>
                </a:ln>
                <a:solidFill>
                  <a:prstClr val="black"/>
                </a:solidFill>
                <a:effectLst/>
                <a:uLnTx/>
                <a:uFillTx/>
                <a:latin typeface="Arial"/>
                <a:ea typeface="+mn-ea"/>
                <a:cs typeface="Arial"/>
              </a:rPr>
              <a:t>entity’s </a:t>
            </a:r>
            <a:r>
              <a:rPr kumimoji="0" sz="3200" b="0" i="0" u="none" strike="noStrike" kern="1200" cap="none" spc="-10" normalizeH="0" baseline="0" noProof="0" dirty="0">
                <a:ln>
                  <a:noFill/>
                </a:ln>
                <a:solidFill>
                  <a:prstClr val="black"/>
                </a:solidFill>
                <a:effectLst/>
                <a:uLnTx/>
                <a:uFillTx/>
                <a:latin typeface="Arial"/>
                <a:ea typeface="+mn-ea"/>
                <a:cs typeface="Arial"/>
              </a:rPr>
              <a:t>goods </a:t>
            </a:r>
            <a:r>
              <a:rPr kumimoji="0" sz="3200" b="0" i="0" u="none" strike="noStrike" kern="1200" cap="none" spc="-5" normalizeH="0" baseline="0" noProof="0" dirty="0">
                <a:ln>
                  <a:noFill/>
                </a:ln>
                <a:solidFill>
                  <a:prstClr val="black"/>
                </a:solidFill>
                <a:effectLst/>
                <a:uLnTx/>
                <a:uFillTx/>
                <a:latin typeface="Arial"/>
                <a:ea typeface="+mn-ea"/>
                <a:cs typeface="Arial"/>
              </a:rPr>
              <a:t>or services as well as with </a:t>
            </a:r>
            <a:r>
              <a:rPr kumimoji="0" sz="3200" b="0" i="0" u="none" strike="noStrike" kern="1200" cap="none" spc="-10" normalizeH="0" baseline="0" noProof="0" dirty="0">
                <a:ln>
                  <a:noFill/>
                </a:ln>
                <a:solidFill>
                  <a:prstClr val="black"/>
                </a:solidFill>
                <a:effectLst/>
                <a:uLnTx/>
                <a:uFillTx/>
                <a:latin typeface="Arial"/>
                <a:ea typeface="+mn-ea"/>
                <a:cs typeface="Arial"/>
              </a:rPr>
              <a:t>that  </a:t>
            </a:r>
            <a:r>
              <a:rPr kumimoji="0" sz="3200" b="0" i="0" u="none" strike="noStrike" kern="1200" cap="none" spc="-15" normalizeH="0" baseline="0" noProof="0" dirty="0">
                <a:ln>
                  <a:noFill/>
                </a:ln>
                <a:solidFill>
                  <a:prstClr val="black"/>
                </a:solidFill>
                <a:effectLst/>
                <a:uLnTx/>
                <a:uFillTx/>
                <a:latin typeface="Arial"/>
                <a:ea typeface="+mn-ea"/>
                <a:cs typeface="Arial"/>
              </a:rPr>
              <a:t>person’s </a:t>
            </a:r>
            <a:r>
              <a:rPr kumimoji="0" sz="3200" b="0" i="0" u="none" strike="noStrike" kern="1200" cap="none" spc="-10" normalizeH="0" baseline="0" noProof="0" dirty="0">
                <a:ln>
                  <a:noFill/>
                </a:ln>
                <a:solidFill>
                  <a:prstClr val="black"/>
                </a:solidFill>
                <a:effectLst/>
                <a:uLnTx/>
                <a:uFillTx/>
                <a:latin typeface="Arial"/>
                <a:ea typeface="+mn-ea"/>
                <a:cs typeface="Arial"/>
              </a:rPr>
              <a:t>parent, </a:t>
            </a:r>
            <a:r>
              <a:rPr kumimoji="0" sz="3200" b="0" i="0" u="none" strike="noStrike" kern="1200" cap="none" spc="-5" normalizeH="0" baseline="0" noProof="0" dirty="0">
                <a:ln>
                  <a:noFill/>
                </a:ln>
                <a:solidFill>
                  <a:prstClr val="black"/>
                </a:solidFill>
                <a:effectLst/>
                <a:uLnTx/>
                <a:uFillTx/>
                <a:latin typeface="Arial"/>
                <a:ea typeface="+mn-ea"/>
                <a:cs typeface="Arial"/>
              </a:rPr>
              <a:t>spouse, or </a:t>
            </a:r>
            <a:r>
              <a:rPr kumimoji="0" sz="3200" b="0" i="0" u="heavy" strike="noStrike" kern="1200" cap="none" spc="-5" normalizeH="0" baseline="0" noProof="0" dirty="0">
                <a:ln>
                  <a:noFill/>
                </a:ln>
                <a:solidFill>
                  <a:prstClr val="black"/>
                </a:solidFill>
                <a:effectLst/>
                <a:uLnTx/>
                <a:uFill>
                  <a:solidFill>
                    <a:srgbClr val="000000"/>
                  </a:solidFill>
                </a:uFill>
                <a:latin typeface="Arial"/>
                <a:ea typeface="+mn-ea"/>
                <a:cs typeface="Arial"/>
              </a:rPr>
              <a:t>companion</a:t>
            </a:r>
            <a:r>
              <a:rPr kumimoji="0" sz="3200" b="0" i="0" u="none" strike="noStrike" kern="1200" cap="none" spc="-5" normalizeH="0" baseline="0" noProof="0" dirty="0">
                <a:ln>
                  <a:noFill/>
                </a:ln>
                <a:solidFill>
                  <a:prstClr val="black"/>
                </a:solidFill>
                <a:effectLst/>
                <a:uLnTx/>
                <a:uFillTx/>
                <a:latin typeface="Arial"/>
                <a:ea typeface="+mn-ea"/>
                <a:cs typeface="Arial"/>
              </a:rPr>
              <a:t> with a  disability in </a:t>
            </a:r>
            <a:r>
              <a:rPr kumimoji="0" sz="3200" b="0" i="0" u="none" strike="noStrike" kern="1200" cap="none" spc="-10" normalizeH="0" baseline="0" noProof="0" dirty="0">
                <a:ln>
                  <a:noFill/>
                </a:ln>
                <a:solidFill>
                  <a:prstClr val="black"/>
                </a:solidFill>
                <a:effectLst/>
                <a:uLnTx/>
                <a:uFillTx/>
                <a:latin typeface="Arial"/>
                <a:ea typeface="+mn-ea"/>
                <a:cs typeface="Arial"/>
              </a:rPr>
              <a:t>appropriate</a:t>
            </a:r>
            <a:r>
              <a:rPr kumimoji="0" sz="3200" b="0" i="0" u="none" strike="noStrike" kern="1200" cap="none" spc="5"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circumstances.</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xfrm>
            <a:off x="1539398" y="750823"/>
            <a:ext cx="9179560" cy="939800"/>
          </a:xfrm>
          <a:prstGeom prst="rect">
            <a:avLst/>
          </a:prstGeom>
        </p:spPr>
        <p:txBody>
          <a:bodyPr vert="horz" wrap="square" lIns="0" tIns="12700" rIns="0" bIns="0" rtlCol="0">
            <a:spAutoFit/>
          </a:bodyPr>
          <a:lstStyle/>
          <a:p>
            <a:pPr marL="12700">
              <a:lnSpc>
                <a:spcPct val="100000"/>
              </a:lnSpc>
              <a:spcBef>
                <a:spcPts val="100"/>
              </a:spcBef>
            </a:pPr>
            <a:r>
              <a:rPr u="none" spc="-45" dirty="0"/>
              <a:t>Effective</a:t>
            </a:r>
            <a:r>
              <a:rPr u="none" spc="-195" dirty="0"/>
              <a:t> </a:t>
            </a:r>
            <a:r>
              <a:rPr u="none" spc="-50" dirty="0"/>
              <a:t>Communication</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Transitioning from HHS - ASPR</a:t>
            </a:r>
          </a:p>
        </p:txBody>
      </p:sp>
      <p:sp>
        <p:nvSpPr>
          <p:cNvPr id="3" name="Shape 181"/>
          <p:cNvSpPr txBox="1">
            <a:spLocks/>
          </p:cNvSpPr>
          <p:nvPr/>
        </p:nvSpPr>
        <p:spPr>
          <a:xfrm>
            <a:off x="1343026" y="1735896"/>
            <a:ext cx="9344025" cy="375878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ea typeface="Roboto" panose="02000000000000000000" pitchFamily="2" charset="0"/>
                <a:cs typeface="Arial" panose="020B0604020202020204" pitchFamily="34" charset="0"/>
              </a:rPr>
              <a:t>The National Consortium of Telehealth Resource Centers (NCTRC) have played an active role throughout the legacy HHS – ASPR Telemedicine Hack series. With the program becoming widely popular, HHS – ASPR has agreed to transition the program to the NCTRC.</a:t>
            </a:r>
          </a:p>
          <a:p>
            <a:pPr marL="0" indent="0">
              <a:buNone/>
            </a:pPr>
            <a:endParaRPr lang="en-US" sz="2200" dirty="0">
              <a:ea typeface="Roboto" panose="02000000000000000000" pitchFamily="2" charset="0"/>
              <a:cs typeface="Arial" panose="020B0604020202020204" pitchFamily="34" charset="0"/>
            </a:endParaRPr>
          </a:p>
          <a:p>
            <a:pPr marL="0" indent="0">
              <a:buNone/>
            </a:pPr>
            <a:r>
              <a:rPr lang="en-US" sz="2200" dirty="0">
                <a:ea typeface="Roboto" panose="02000000000000000000" pitchFamily="2" charset="0"/>
                <a:cs typeface="Arial" panose="020B0604020202020204" pitchFamily="34" charset="0"/>
              </a:rPr>
              <a:t>With the Telehealth Hack program now fully transitioned, the NCTRC will provide peer-to-peer learning sessions through March 2021, covering core topics and specialties where telehealth is utilized.</a:t>
            </a:r>
          </a:p>
        </p:txBody>
      </p:sp>
    </p:spTree>
    <p:extLst>
      <p:ext uri="{BB962C8B-B14F-4D97-AF65-F5344CB8AC3E}">
        <p14:creationId xmlns:p14="http://schemas.microsoft.com/office/powerpoint/2010/main" val="825147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4580" y="2483020"/>
            <a:ext cx="9866630" cy="2055495"/>
          </a:xfrm>
          <a:prstGeom prst="rect">
            <a:avLst/>
          </a:prstGeom>
        </p:spPr>
        <p:txBody>
          <a:bodyPr vert="horz" wrap="square" lIns="0" tIns="74295" rIns="0" bIns="0" rtlCol="0">
            <a:spAutoFit/>
          </a:bodyPr>
          <a:lstStyle/>
          <a:p>
            <a:pPr marL="475615" marR="5080" lvl="0" indent="-463550" algn="l" defTabSz="914400" rtl="0" eaLnBrk="1" fontAlgn="auto" latinLnBrk="0" hangingPunct="1">
              <a:lnSpc>
                <a:spcPts val="3890"/>
              </a:lnSpc>
              <a:spcBef>
                <a:spcPts val="585"/>
              </a:spcBef>
              <a:spcAft>
                <a:spcPts val="0"/>
              </a:spcAft>
              <a:buClrTx/>
              <a:buSzTx/>
              <a:buFont typeface="Wingdings"/>
              <a:buChar char=""/>
              <a:tabLst>
                <a:tab pos="476250" algn="l"/>
              </a:tabLst>
              <a:defRPr/>
            </a:pPr>
            <a:r>
              <a:rPr kumimoji="0" sz="3600" b="0" i="0" u="none" strike="noStrike" kern="1200" cap="none" spc="-5" normalizeH="0" baseline="0" noProof="0" dirty="0">
                <a:ln>
                  <a:noFill/>
                </a:ln>
                <a:solidFill>
                  <a:prstClr val="black"/>
                </a:solidFill>
                <a:effectLst/>
                <a:uLnTx/>
                <a:uFillTx/>
                <a:latin typeface="Arial"/>
                <a:ea typeface="+mn-ea"/>
                <a:cs typeface="Arial"/>
              </a:rPr>
              <a:t>Covered entities must provide auxiliary aids  </a:t>
            </a:r>
            <a:r>
              <a:rPr kumimoji="0" sz="3600" b="0" i="0" u="none" strike="noStrike" kern="1200" cap="none" spc="0" normalizeH="0" baseline="0" noProof="0" dirty="0">
                <a:ln>
                  <a:noFill/>
                </a:ln>
                <a:solidFill>
                  <a:prstClr val="black"/>
                </a:solidFill>
                <a:effectLst/>
                <a:uLnTx/>
                <a:uFillTx/>
                <a:latin typeface="Arial"/>
                <a:ea typeface="+mn-ea"/>
                <a:cs typeface="Arial"/>
              </a:rPr>
              <a:t>and </a:t>
            </a:r>
            <a:r>
              <a:rPr kumimoji="0" sz="3600" b="0" i="0" u="none" strike="noStrike" kern="1200" cap="none" spc="-5" normalizeH="0" baseline="0" noProof="0" dirty="0">
                <a:ln>
                  <a:noFill/>
                </a:ln>
                <a:solidFill>
                  <a:prstClr val="black"/>
                </a:solidFill>
                <a:effectLst/>
                <a:uLnTx/>
                <a:uFillTx/>
                <a:latin typeface="Arial"/>
                <a:ea typeface="+mn-ea"/>
                <a:cs typeface="Arial"/>
              </a:rPr>
              <a:t>services </a:t>
            </a:r>
            <a:r>
              <a:rPr kumimoji="0" sz="3600" b="0" i="0" u="none" strike="noStrike" kern="1200" cap="none" spc="0" normalizeH="0" baseline="0" noProof="0" dirty="0">
                <a:ln>
                  <a:noFill/>
                </a:ln>
                <a:solidFill>
                  <a:prstClr val="black"/>
                </a:solidFill>
                <a:effectLst/>
                <a:uLnTx/>
                <a:uFillTx/>
                <a:latin typeface="Arial"/>
                <a:ea typeface="+mn-ea"/>
                <a:cs typeface="Arial"/>
              </a:rPr>
              <a:t>to </a:t>
            </a:r>
            <a:r>
              <a:rPr kumimoji="0" sz="3600" b="0" i="0" u="none" strike="noStrike" kern="1200" cap="none" spc="-5" normalizeH="0" baseline="0" noProof="0" dirty="0">
                <a:ln>
                  <a:noFill/>
                </a:ln>
                <a:solidFill>
                  <a:prstClr val="black"/>
                </a:solidFill>
                <a:effectLst/>
                <a:uLnTx/>
                <a:uFillTx/>
                <a:latin typeface="Arial"/>
                <a:ea typeface="+mn-ea"/>
                <a:cs typeface="Arial"/>
              </a:rPr>
              <a:t>ensure </a:t>
            </a:r>
            <a:r>
              <a:rPr kumimoji="0" sz="3600" b="0" i="0" u="none" strike="noStrike" kern="1200" cap="none" spc="-10" normalizeH="0" baseline="0" noProof="0" dirty="0">
                <a:ln>
                  <a:noFill/>
                </a:ln>
                <a:solidFill>
                  <a:prstClr val="black"/>
                </a:solidFill>
                <a:effectLst/>
                <a:uLnTx/>
                <a:uFillTx/>
                <a:latin typeface="Arial"/>
                <a:ea typeface="+mn-ea"/>
                <a:cs typeface="Arial"/>
              </a:rPr>
              <a:t>effective  </a:t>
            </a:r>
            <a:r>
              <a:rPr kumimoji="0" sz="3600" b="0" i="0" u="none" strike="noStrike" kern="1200" cap="none" spc="-5" normalizeH="0" baseline="0" noProof="0" dirty="0">
                <a:ln>
                  <a:noFill/>
                </a:ln>
                <a:solidFill>
                  <a:prstClr val="black"/>
                </a:solidFill>
                <a:effectLst/>
                <a:uLnTx/>
                <a:uFillTx/>
                <a:latin typeface="Arial"/>
                <a:ea typeface="+mn-ea"/>
                <a:cs typeface="Arial"/>
              </a:rPr>
              <a:t>communication with people who have hearing,  </a:t>
            </a:r>
            <a:r>
              <a:rPr kumimoji="0" sz="3600" b="0" i="0" u="none" strike="noStrike" kern="1200" cap="none" spc="0" normalizeH="0" baseline="0" noProof="0" dirty="0">
                <a:ln>
                  <a:noFill/>
                </a:ln>
                <a:solidFill>
                  <a:prstClr val="black"/>
                </a:solidFill>
                <a:effectLst/>
                <a:uLnTx/>
                <a:uFillTx/>
                <a:latin typeface="Arial"/>
                <a:ea typeface="+mn-ea"/>
                <a:cs typeface="Arial"/>
              </a:rPr>
              <a:t>vision, or speech</a:t>
            </a:r>
            <a:r>
              <a:rPr kumimoji="0" sz="3600" b="0" i="0" u="none" strike="noStrike" kern="1200" cap="none" spc="-35" normalizeH="0" baseline="0" noProof="0" dirty="0">
                <a:ln>
                  <a:noFill/>
                </a:ln>
                <a:solidFill>
                  <a:prstClr val="black"/>
                </a:solidFill>
                <a:effectLst/>
                <a:uLnTx/>
                <a:uFillTx/>
                <a:latin typeface="Arial"/>
                <a:ea typeface="+mn-ea"/>
                <a:cs typeface="Arial"/>
              </a:rPr>
              <a:t> </a:t>
            </a:r>
            <a:r>
              <a:rPr kumimoji="0" sz="3600" b="0" i="0" u="none" strike="noStrike" kern="1200" cap="none" spc="-5" normalizeH="0" baseline="0" noProof="0" dirty="0">
                <a:ln>
                  <a:noFill/>
                </a:ln>
                <a:solidFill>
                  <a:prstClr val="black"/>
                </a:solidFill>
                <a:effectLst/>
                <a:uLnTx/>
                <a:uFillTx/>
                <a:latin typeface="Arial"/>
                <a:ea typeface="+mn-ea"/>
                <a:cs typeface="Arial"/>
              </a:rPr>
              <a:t>disabilities.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0140315" algn="l"/>
              </a:tabLst>
            </a:pPr>
            <a:r>
              <a:rPr dirty="0"/>
              <a:t> </a:t>
            </a:r>
            <a:r>
              <a:rPr spc="-535" dirty="0"/>
              <a:t> </a:t>
            </a:r>
            <a:r>
              <a:rPr spc="-45" dirty="0"/>
              <a:t>Effective</a:t>
            </a:r>
            <a:r>
              <a:rPr spc="-200" dirty="0"/>
              <a:t> </a:t>
            </a:r>
            <a:r>
              <a:rPr spc="-50" dirty="0"/>
              <a:t>Communication	</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0591" y="428498"/>
            <a:ext cx="9992360" cy="1265555"/>
          </a:xfrm>
          <a:prstGeom prst="rect">
            <a:avLst/>
          </a:prstGeom>
        </p:spPr>
        <p:txBody>
          <a:bodyPr vert="horz" wrap="square" lIns="0" tIns="12065" rIns="0" bIns="0" rtlCol="0">
            <a:spAutoFit/>
          </a:bodyPr>
          <a:lstStyle/>
          <a:p>
            <a:pPr marR="95250" algn="ctr">
              <a:lnSpc>
                <a:spcPts val="4885"/>
              </a:lnSpc>
              <a:spcBef>
                <a:spcPts val="95"/>
              </a:spcBef>
            </a:pPr>
            <a:r>
              <a:rPr sz="4400" u="none" spc="-35" dirty="0"/>
              <a:t>How </a:t>
            </a:r>
            <a:r>
              <a:rPr sz="4400" u="none" spc="-50" dirty="0"/>
              <a:t>prevalent </a:t>
            </a:r>
            <a:r>
              <a:rPr sz="4400" u="none" spc="-40" dirty="0"/>
              <a:t>are </a:t>
            </a:r>
            <a:r>
              <a:rPr sz="4400" u="none" spc="-55" dirty="0"/>
              <a:t>disabilities</a:t>
            </a:r>
            <a:r>
              <a:rPr sz="4400" u="none" spc="-330" dirty="0"/>
              <a:t> </a:t>
            </a:r>
            <a:r>
              <a:rPr sz="4400" u="none" spc="-55" dirty="0"/>
              <a:t>that</a:t>
            </a:r>
            <a:endParaRPr sz="4400"/>
          </a:p>
          <a:p>
            <a:pPr algn="ctr">
              <a:lnSpc>
                <a:spcPts val="4885"/>
              </a:lnSpc>
              <a:tabLst>
                <a:tab pos="9966325" algn="l"/>
              </a:tabLst>
            </a:pPr>
            <a:r>
              <a:rPr sz="4400" spc="-5" dirty="0"/>
              <a:t> </a:t>
            </a:r>
            <a:r>
              <a:rPr sz="4400" spc="490" dirty="0"/>
              <a:t> </a:t>
            </a:r>
            <a:r>
              <a:rPr sz="4400" spc="-50" dirty="0"/>
              <a:t>require </a:t>
            </a:r>
            <a:r>
              <a:rPr sz="4400" spc="-30" dirty="0"/>
              <a:t>an </a:t>
            </a:r>
            <a:r>
              <a:rPr sz="4400" spc="-50" dirty="0"/>
              <a:t>auxiliary </a:t>
            </a:r>
            <a:r>
              <a:rPr sz="4400" spc="-35" dirty="0"/>
              <a:t>aid </a:t>
            </a:r>
            <a:r>
              <a:rPr sz="4400" spc="-30" dirty="0"/>
              <a:t>or</a:t>
            </a:r>
            <a:r>
              <a:rPr sz="4400" spc="-434" dirty="0"/>
              <a:t> </a:t>
            </a:r>
            <a:r>
              <a:rPr sz="4400" spc="-50" dirty="0"/>
              <a:t>service?	</a:t>
            </a:r>
            <a:endParaRPr sz="4400"/>
          </a:p>
        </p:txBody>
      </p:sp>
      <p:sp>
        <p:nvSpPr>
          <p:cNvPr id="3" name="object 3"/>
          <p:cNvSpPr txBox="1"/>
          <p:nvPr/>
        </p:nvSpPr>
        <p:spPr>
          <a:xfrm>
            <a:off x="1084580" y="1921255"/>
            <a:ext cx="10069830" cy="4357370"/>
          </a:xfrm>
          <a:prstGeom prst="rect">
            <a:avLst/>
          </a:prstGeom>
        </p:spPr>
        <p:txBody>
          <a:bodyPr vert="horz" wrap="square" lIns="0" tIns="12700" rIns="0" bIns="0" rtlCol="0">
            <a:spAutoFit/>
          </a:bodyPr>
          <a:lstStyle/>
          <a:p>
            <a:pPr marL="299720" marR="0" lvl="0" indent="-287655" algn="l" defTabSz="914400" rtl="0" eaLnBrk="1" fontAlgn="auto" latinLnBrk="0" hangingPunct="1">
              <a:lnSpc>
                <a:spcPts val="3670"/>
              </a:lnSpc>
              <a:spcBef>
                <a:spcPts val="100"/>
              </a:spcBef>
              <a:spcAft>
                <a:spcPts val="0"/>
              </a:spcAft>
              <a:buClr>
                <a:srgbClr val="6E6E74"/>
              </a:buClr>
              <a:buSzTx/>
              <a:buFontTx/>
              <a:buChar char="•"/>
              <a:tabLst>
                <a:tab pos="300355" algn="l"/>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13 </a:t>
            </a:r>
            <a:r>
              <a:rPr kumimoji="0" sz="3600" b="0" i="0" u="none" strike="noStrike" kern="1200" cap="none" spc="-5" normalizeH="0" baseline="0" noProof="0" dirty="0">
                <a:ln>
                  <a:noFill/>
                </a:ln>
                <a:solidFill>
                  <a:srgbClr val="585858"/>
                </a:solidFill>
                <a:effectLst/>
                <a:uLnTx/>
                <a:uFillTx/>
                <a:latin typeface="Arial"/>
                <a:ea typeface="+mn-ea"/>
                <a:cs typeface="Arial"/>
              </a:rPr>
              <a:t>percent, </a:t>
            </a:r>
            <a:r>
              <a:rPr kumimoji="0" sz="3600" b="0" i="0" u="none" strike="noStrike" kern="1200" cap="none" spc="0" normalizeH="0" baseline="0" noProof="0" dirty="0">
                <a:ln>
                  <a:noFill/>
                </a:ln>
                <a:solidFill>
                  <a:srgbClr val="585858"/>
                </a:solidFill>
                <a:effectLst/>
                <a:uLnTx/>
                <a:uFillTx/>
                <a:latin typeface="Arial"/>
                <a:ea typeface="+mn-ea"/>
                <a:cs typeface="Arial"/>
              </a:rPr>
              <a:t>or 30 </a:t>
            </a:r>
            <a:r>
              <a:rPr kumimoji="0" sz="3600" b="0" i="0" u="none" strike="noStrike" kern="1200" cap="none" spc="-5" normalizeH="0" baseline="0" noProof="0" dirty="0">
                <a:ln>
                  <a:noFill/>
                </a:ln>
                <a:solidFill>
                  <a:srgbClr val="585858"/>
                </a:solidFill>
                <a:effectLst/>
                <a:uLnTx/>
                <a:uFillTx/>
                <a:latin typeface="Arial"/>
                <a:ea typeface="+mn-ea"/>
                <a:cs typeface="Arial"/>
              </a:rPr>
              <a:t>million people </a:t>
            </a:r>
            <a:r>
              <a:rPr kumimoji="0" sz="3600" b="0" i="0" u="none" strike="noStrike" kern="1200" cap="none" spc="0" normalizeH="0" baseline="0" noProof="0" dirty="0">
                <a:ln>
                  <a:noFill/>
                </a:ln>
                <a:solidFill>
                  <a:srgbClr val="585858"/>
                </a:solidFill>
                <a:effectLst/>
                <a:uLnTx/>
                <a:uFillTx/>
                <a:latin typeface="Arial"/>
                <a:ea typeface="+mn-ea"/>
                <a:cs typeface="Arial"/>
              </a:rPr>
              <a:t>ages 12</a:t>
            </a:r>
            <a:r>
              <a:rPr kumimoji="0" sz="3600" b="0" i="0" u="none" strike="noStrike" kern="1200" cap="none" spc="-9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or</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104139" marR="581660" lvl="0" indent="0" algn="l" defTabSz="914400" rtl="0" eaLnBrk="1" fontAlgn="auto" latinLnBrk="0" hangingPunct="1">
              <a:lnSpc>
                <a:spcPct val="70000"/>
              </a:lnSpc>
              <a:spcBef>
                <a:spcPts val="645"/>
              </a:spcBef>
              <a:spcAft>
                <a:spcPts val="0"/>
              </a:spcAft>
              <a:buClrTx/>
              <a:buSzTx/>
              <a:buFontTx/>
              <a:buNone/>
              <a:tabLst/>
              <a:defRPr/>
            </a:pPr>
            <a:r>
              <a:rPr kumimoji="0" sz="3600" b="0" i="0" u="none" strike="noStrike" kern="1200" cap="none" spc="-5" normalizeH="0" baseline="0" noProof="0" dirty="0">
                <a:ln>
                  <a:noFill/>
                </a:ln>
                <a:solidFill>
                  <a:srgbClr val="585858"/>
                </a:solidFill>
                <a:effectLst/>
                <a:uLnTx/>
                <a:uFillTx/>
                <a:latin typeface="Arial"/>
                <a:ea typeface="+mn-ea"/>
                <a:cs typeface="Arial"/>
              </a:rPr>
              <a:t>older have hearing loss in </a:t>
            </a:r>
            <a:r>
              <a:rPr kumimoji="0" sz="3600" b="0" i="0" u="none" strike="noStrike" kern="1200" cap="none" spc="0" normalizeH="0" baseline="0" noProof="0" dirty="0">
                <a:ln>
                  <a:noFill/>
                </a:ln>
                <a:solidFill>
                  <a:srgbClr val="585858"/>
                </a:solidFill>
                <a:effectLst/>
                <a:uLnTx/>
                <a:uFillTx/>
                <a:latin typeface="Arial"/>
                <a:ea typeface="+mn-ea"/>
                <a:cs typeface="Arial"/>
              </a:rPr>
              <a:t>both ears, </a:t>
            </a:r>
            <a:r>
              <a:rPr kumimoji="0" sz="3600" b="0" i="0" u="none" strike="noStrike" kern="1200" cap="none" spc="-5" normalizeH="0" baseline="0" noProof="0" dirty="0">
                <a:ln>
                  <a:noFill/>
                </a:ln>
                <a:solidFill>
                  <a:srgbClr val="585858"/>
                </a:solidFill>
                <a:effectLst/>
                <a:uLnTx/>
                <a:uFillTx/>
                <a:latin typeface="Arial"/>
                <a:ea typeface="+mn-ea"/>
                <a:cs typeface="Arial"/>
              </a:rPr>
              <a:t>based </a:t>
            </a:r>
            <a:r>
              <a:rPr kumimoji="0" sz="3600" b="0" i="0" u="none" strike="noStrike" kern="1200" cap="none" spc="0" normalizeH="0" baseline="0" noProof="0" dirty="0">
                <a:ln>
                  <a:noFill/>
                </a:ln>
                <a:solidFill>
                  <a:srgbClr val="585858"/>
                </a:solidFill>
                <a:effectLst/>
                <a:uLnTx/>
                <a:uFillTx/>
                <a:latin typeface="Arial"/>
                <a:ea typeface="+mn-ea"/>
                <a:cs typeface="Arial"/>
              </a:rPr>
              <a:t>on  standard </a:t>
            </a:r>
            <a:r>
              <a:rPr kumimoji="0" sz="3600" b="0" i="0" u="none" strike="noStrike" kern="1200" cap="none" spc="-5" normalizeH="0" baseline="0" noProof="0" dirty="0">
                <a:ln>
                  <a:noFill/>
                </a:ln>
                <a:solidFill>
                  <a:srgbClr val="585858"/>
                </a:solidFill>
                <a:effectLst/>
                <a:uLnTx/>
                <a:uFillTx/>
                <a:latin typeface="Arial"/>
                <a:ea typeface="+mn-ea"/>
                <a:cs typeface="Arial"/>
              </a:rPr>
              <a:t>hearing</a:t>
            </a:r>
            <a:r>
              <a:rPr kumimoji="0" sz="3600" b="0" i="0" u="none" strike="noStrike" kern="1200" cap="none" spc="-45"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examinations.</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5050" b="0" i="0" u="none" strike="noStrike" kern="1200" cap="none" spc="0" normalizeH="0" baseline="0" noProof="0">
              <a:ln>
                <a:noFill/>
              </a:ln>
              <a:solidFill>
                <a:prstClr val="black"/>
              </a:solidFill>
              <a:effectLst/>
              <a:uLnTx/>
              <a:uFillTx/>
              <a:latin typeface="Arial"/>
              <a:ea typeface="+mn-ea"/>
              <a:cs typeface="Arial"/>
            </a:endParaRPr>
          </a:p>
          <a:p>
            <a:pPr marL="104139" marR="513080" lvl="0" indent="-92075" algn="l" defTabSz="914400" rtl="0" eaLnBrk="1" fontAlgn="auto" latinLnBrk="0" hangingPunct="1">
              <a:lnSpc>
                <a:spcPct val="70000"/>
              </a:lnSpc>
              <a:spcBef>
                <a:spcPts val="0"/>
              </a:spcBef>
              <a:spcAft>
                <a:spcPts val="0"/>
              </a:spcAft>
              <a:buClr>
                <a:srgbClr val="6E6E74"/>
              </a:buClr>
              <a:buSzTx/>
              <a:buFontTx/>
              <a:buChar char="•"/>
              <a:tabLst>
                <a:tab pos="274955" algn="l"/>
              </a:tabLst>
              <a:defRPr/>
            </a:pPr>
            <a:r>
              <a:rPr kumimoji="0" sz="3600" b="0" i="0" u="none" strike="noStrike" kern="1200" cap="none" spc="-5" normalizeH="0" baseline="0" noProof="0" dirty="0">
                <a:ln>
                  <a:noFill/>
                </a:ln>
                <a:solidFill>
                  <a:srgbClr val="585858"/>
                </a:solidFill>
                <a:effectLst/>
                <a:uLnTx/>
                <a:uFillTx/>
                <a:latin typeface="Arial"/>
                <a:ea typeface="+mn-ea"/>
                <a:cs typeface="Arial"/>
              </a:rPr>
              <a:t>Approximately </a:t>
            </a:r>
            <a:r>
              <a:rPr kumimoji="0" sz="3600" b="0" i="0" u="none" strike="noStrike" kern="1200" cap="none" spc="0" normalizeH="0" baseline="0" noProof="0" dirty="0">
                <a:ln>
                  <a:noFill/>
                </a:ln>
                <a:solidFill>
                  <a:srgbClr val="585858"/>
                </a:solidFill>
                <a:effectLst/>
                <a:uLnTx/>
                <a:uFillTx/>
                <a:latin typeface="Arial"/>
                <a:ea typeface="+mn-ea"/>
                <a:cs typeface="Arial"/>
              </a:rPr>
              <a:t>7.5 </a:t>
            </a:r>
            <a:r>
              <a:rPr kumimoji="0" sz="3600" b="0" i="0" u="none" strike="noStrike" kern="1200" cap="none" spc="-5" normalizeH="0" baseline="0" noProof="0" dirty="0">
                <a:ln>
                  <a:noFill/>
                </a:ln>
                <a:solidFill>
                  <a:srgbClr val="585858"/>
                </a:solidFill>
                <a:effectLst/>
                <a:uLnTx/>
                <a:uFillTx/>
                <a:latin typeface="Arial"/>
                <a:ea typeface="+mn-ea"/>
                <a:cs typeface="Arial"/>
              </a:rPr>
              <a:t>million people in </a:t>
            </a:r>
            <a:r>
              <a:rPr kumimoji="0" sz="3600" b="0" i="0" u="none" strike="noStrike" kern="1200" cap="none" spc="0" normalizeH="0" baseline="0" noProof="0" dirty="0">
                <a:ln>
                  <a:noFill/>
                </a:ln>
                <a:solidFill>
                  <a:srgbClr val="585858"/>
                </a:solidFill>
                <a:effectLst/>
                <a:uLnTx/>
                <a:uFillTx/>
                <a:latin typeface="Arial"/>
                <a:ea typeface="+mn-ea"/>
                <a:cs typeface="Arial"/>
              </a:rPr>
              <a:t>the </a:t>
            </a:r>
            <a:r>
              <a:rPr kumimoji="0" sz="3600" b="0" i="0" u="none" strike="noStrike" kern="1200" cap="none" spc="-5" normalizeH="0" baseline="0" noProof="0" dirty="0">
                <a:ln>
                  <a:noFill/>
                </a:ln>
                <a:solidFill>
                  <a:srgbClr val="585858"/>
                </a:solidFill>
                <a:effectLst/>
                <a:uLnTx/>
                <a:uFillTx/>
                <a:latin typeface="Arial"/>
                <a:ea typeface="+mn-ea"/>
                <a:cs typeface="Arial"/>
              </a:rPr>
              <a:t>United  States have trouble using their</a:t>
            </a:r>
            <a:r>
              <a:rPr kumimoji="0" sz="3600" b="0" i="0" u="none" strike="noStrike" kern="1200" cap="none" spc="-35"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voices.</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5"/>
              </a:spcBef>
              <a:spcAft>
                <a:spcPts val="0"/>
              </a:spcAft>
              <a:buClr>
                <a:srgbClr val="6E6E74"/>
              </a:buClr>
              <a:buSzTx/>
              <a:buFont typeface="Arial"/>
              <a:buChar char="•"/>
              <a:tabLst/>
              <a:defRPr/>
            </a:pPr>
            <a:endParaRPr kumimoji="0" sz="5050" b="0" i="0" u="none" strike="noStrike" kern="1200" cap="none" spc="0" normalizeH="0" baseline="0" noProof="0">
              <a:ln>
                <a:noFill/>
              </a:ln>
              <a:solidFill>
                <a:prstClr val="black"/>
              </a:solidFill>
              <a:effectLst/>
              <a:uLnTx/>
              <a:uFillTx/>
              <a:latin typeface="Arial"/>
              <a:ea typeface="+mn-ea"/>
              <a:cs typeface="Arial"/>
            </a:endParaRPr>
          </a:p>
          <a:p>
            <a:pPr marL="104139" marR="5080" lvl="0" indent="-92075" algn="l" defTabSz="914400" rtl="0" eaLnBrk="1" fontAlgn="auto" latinLnBrk="0" hangingPunct="1">
              <a:lnSpc>
                <a:spcPct val="70000"/>
              </a:lnSpc>
              <a:spcBef>
                <a:spcPts val="0"/>
              </a:spcBef>
              <a:spcAft>
                <a:spcPts val="0"/>
              </a:spcAft>
              <a:buClr>
                <a:srgbClr val="6E6E74"/>
              </a:buClr>
              <a:buSzTx/>
              <a:buFontTx/>
              <a:buChar char="•"/>
              <a:tabLst>
                <a:tab pos="300355" algn="l"/>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7.3 </a:t>
            </a:r>
            <a:r>
              <a:rPr kumimoji="0" sz="3600" b="0" i="0" u="none" strike="noStrike" kern="1200" cap="none" spc="-5" normalizeH="0" baseline="0" noProof="0" dirty="0">
                <a:ln>
                  <a:noFill/>
                </a:ln>
                <a:solidFill>
                  <a:srgbClr val="585858"/>
                </a:solidFill>
                <a:effectLst/>
                <a:uLnTx/>
                <a:uFillTx/>
                <a:latin typeface="Arial"/>
                <a:ea typeface="+mn-ea"/>
                <a:cs typeface="Arial"/>
              </a:rPr>
              <a:t>million individuals in </a:t>
            </a:r>
            <a:r>
              <a:rPr kumimoji="0" sz="3600" b="0" i="0" u="none" strike="noStrike" kern="1200" cap="none" spc="0" normalizeH="0" baseline="0" noProof="0" dirty="0">
                <a:ln>
                  <a:noFill/>
                </a:ln>
                <a:solidFill>
                  <a:srgbClr val="585858"/>
                </a:solidFill>
                <a:effectLst/>
                <a:uLnTx/>
                <a:uFillTx/>
                <a:latin typeface="Arial"/>
                <a:ea typeface="+mn-ea"/>
                <a:cs typeface="Arial"/>
              </a:rPr>
              <a:t>the </a:t>
            </a:r>
            <a:r>
              <a:rPr kumimoji="0" sz="3600" b="0" i="0" u="none" strike="noStrike" kern="1200" cap="none" spc="-5" normalizeH="0" baseline="0" noProof="0" dirty="0">
                <a:ln>
                  <a:noFill/>
                </a:ln>
                <a:solidFill>
                  <a:srgbClr val="585858"/>
                </a:solidFill>
                <a:effectLst/>
                <a:uLnTx/>
                <a:uFillTx/>
                <a:latin typeface="Arial"/>
                <a:ea typeface="+mn-ea"/>
                <a:cs typeface="Arial"/>
              </a:rPr>
              <a:t>United States </a:t>
            </a:r>
            <a:r>
              <a:rPr kumimoji="0" sz="3600" b="0" i="0" u="none" strike="noStrike" kern="1200" cap="none" spc="0" normalizeH="0" baseline="0" noProof="0" dirty="0">
                <a:ln>
                  <a:noFill/>
                </a:ln>
                <a:solidFill>
                  <a:srgbClr val="585858"/>
                </a:solidFill>
                <a:effectLst/>
                <a:uLnTx/>
                <a:uFillTx/>
                <a:latin typeface="Arial"/>
                <a:ea typeface="+mn-ea"/>
                <a:cs typeface="Arial"/>
              </a:rPr>
              <a:t>report  </a:t>
            </a:r>
            <a:r>
              <a:rPr kumimoji="0" sz="3600" b="0" i="0" u="none" strike="noStrike" kern="1200" cap="none" spc="-5" normalizeH="0" baseline="0" noProof="0" dirty="0">
                <a:ln>
                  <a:noFill/>
                </a:ln>
                <a:solidFill>
                  <a:srgbClr val="585858"/>
                </a:solidFill>
                <a:effectLst/>
                <a:uLnTx/>
                <a:uFillTx/>
                <a:latin typeface="Arial"/>
                <a:ea typeface="+mn-ea"/>
                <a:cs typeface="Arial"/>
              </a:rPr>
              <a:t>significant </a:t>
            </a:r>
            <a:r>
              <a:rPr kumimoji="0" sz="3600" b="0" i="0" u="none" strike="noStrike" kern="1200" cap="none" spc="0" normalizeH="0" baseline="0" noProof="0" dirty="0">
                <a:ln>
                  <a:noFill/>
                </a:ln>
                <a:solidFill>
                  <a:srgbClr val="585858"/>
                </a:solidFill>
                <a:effectLst/>
                <a:uLnTx/>
                <a:uFillTx/>
                <a:latin typeface="Arial"/>
                <a:ea typeface="+mn-ea"/>
                <a:cs typeface="Arial"/>
              </a:rPr>
              <a:t>vision</a:t>
            </a:r>
            <a:r>
              <a:rPr kumimoji="0" sz="3600" b="0" i="0" u="none" strike="noStrike" kern="1200" cap="none" spc="-20"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loss.</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436528" y="0"/>
            <a:ext cx="9380220" cy="1717039"/>
          </a:xfrm>
          <a:prstGeom prst="rect">
            <a:avLst/>
          </a:prstGeom>
        </p:spPr>
        <p:txBody>
          <a:bodyPr vert="horz" wrap="square" lIns="0" tIns="152400" rIns="0" bIns="0" rtlCol="0">
            <a:spAutoFit/>
          </a:bodyPr>
          <a:lstStyle/>
          <a:p>
            <a:pPr marL="2803525" marR="5080" indent="-2791460">
              <a:lnSpc>
                <a:spcPts val="6120"/>
              </a:lnSpc>
              <a:spcBef>
                <a:spcPts val="1200"/>
              </a:spcBef>
            </a:pPr>
            <a:r>
              <a:rPr u="none" spc="-45" dirty="0"/>
              <a:t>Effective</a:t>
            </a:r>
            <a:r>
              <a:rPr u="none" spc="-180" dirty="0"/>
              <a:t> </a:t>
            </a:r>
            <a:r>
              <a:rPr u="none" spc="-55" dirty="0"/>
              <a:t>Communication:  Limitations</a:t>
            </a:r>
          </a:p>
        </p:txBody>
      </p:sp>
      <p:sp>
        <p:nvSpPr>
          <p:cNvPr id="4" name="object 4"/>
          <p:cNvSpPr txBox="1"/>
          <p:nvPr/>
        </p:nvSpPr>
        <p:spPr>
          <a:xfrm>
            <a:off x="1084580" y="1728640"/>
            <a:ext cx="9747885" cy="3942079"/>
          </a:xfrm>
          <a:prstGeom prst="rect">
            <a:avLst/>
          </a:prstGeom>
        </p:spPr>
        <p:txBody>
          <a:bodyPr vert="horz" wrap="square" lIns="0" tIns="12065" rIns="0" bIns="0" rtlCol="0">
            <a:spAutoFit/>
          </a:bodyPr>
          <a:lstStyle/>
          <a:p>
            <a:pPr marL="335915" marR="0" lvl="0" indent="-323850" algn="l" defTabSz="914400" rtl="0" eaLnBrk="1" fontAlgn="auto" latinLnBrk="0" hangingPunct="1">
              <a:lnSpc>
                <a:spcPts val="3265"/>
              </a:lnSpc>
              <a:spcBef>
                <a:spcPts val="95"/>
              </a:spcBef>
              <a:spcAft>
                <a:spcPts val="0"/>
              </a:spcAft>
              <a:buClr>
                <a:srgbClr val="6E6E74"/>
              </a:buClr>
              <a:buSzPct val="96875"/>
              <a:buFont typeface="Wingdings"/>
              <a:buChar char=""/>
              <a:tabLst>
                <a:tab pos="3365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 covered entity need not take any action to</a:t>
            </a:r>
            <a:r>
              <a:rPr kumimoji="0" sz="3200" b="0" i="0" u="none" strike="noStrike" kern="1200" cap="none" spc="-235"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ensure</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4139" marR="0" lvl="0" indent="0" algn="l" defTabSz="914400" rtl="0" eaLnBrk="1" fontAlgn="auto" latinLnBrk="0" hangingPunct="1">
              <a:lnSpc>
                <a:spcPts val="2690"/>
              </a:lnSpc>
              <a:spcBef>
                <a:spcPts val="0"/>
              </a:spcBef>
              <a:spcAft>
                <a:spcPts val="0"/>
              </a:spcAft>
              <a:buClrTx/>
              <a:buSzTx/>
              <a:buFontTx/>
              <a:buNone/>
              <a:tabLst/>
              <a:defRPr/>
            </a:pPr>
            <a:r>
              <a:rPr kumimoji="0" sz="3200" b="0" i="0" u="none" strike="noStrike" kern="1200" cap="none" spc="-15" normalizeH="0" baseline="0" noProof="0" dirty="0">
                <a:ln>
                  <a:noFill/>
                </a:ln>
                <a:solidFill>
                  <a:srgbClr val="585858"/>
                </a:solidFill>
                <a:effectLst/>
                <a:uLnTx/>
                <a:uFillTx/>
                <a:latin typeface="Arial"/>
                <a:ea typeface="+mn-ea"/>
                <a:cs typeface="Arial"/>
              </a:rPr>
              <a:t>effective </a:t>
            </a:r>
            <a:r>
              <a:rPr kumimoji="0" sz="3200" b="0" i="0" u="none" strike="noStrike" kern="1200" cap="none" spc="-5" normalizeH="0" baseline="0" noProof="0" dirty="0">
                <a:ln>
                  <a:noFill/>
                </a:ln>
                <a:solidFill>
                  <a:srgbClr val="585858"/>
                </a:solidFill>
                <a:effectLst/>
                <a:uLnTx/>
                <a:uFillTx/>
                <a:latin typeface="Arial"/>
                <a:ea typeface="+mn-ea"/>
                <a:cs typeface="Arial"/>
              </a:rPr>
              <a:t>communication if it can </a:t>
            </a:r>
            <a:r>
              <a:rPr kumimoji="0" sz="3200" b="0" i="0" u="none" strike="noStrike" kern="1200" cap="none" spc="-10" normalizeH="0" baseline="0" noProof="0" dirty="0">
                <a:ln>
                  <a:noFill/>
                </a:ln>
                <a:solidFill>
                  <a:srgbClr val="585858"/>
                </a:solidFill>
                <a:effectLst/>
                <a:uLnTx/>
                <a:uFillTx/>
                <a:latin typeface="Arial"/>
                <a:ea typeface="+mn-ea"/>
                <a:cs typeface="Arial"/>
              </a:rPr>
              <a:t>demonstrate</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that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4139" marR="31750" lvl="0" indent="0" algn="l" defTabSz="914400" rtl="0" eaLnBrk="1" fontAlgn="auto" latinLnBrk="0" hangingPunct="1">
              <a:lnSpc>
                <a:spcPct val="70000"/>
              </a:lnSpc>
              <a:spcBef>
                <a:spcPts val="580"/>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doing so would </a:t>
            </a:r>
            <a:r>
              <a:rPr kumimoji="0" sz="3200" b="1" i="0" u="none" strike="noStrike" kern="1200" cap="none" spc="-5" normalizeH="0" baseline="0" noProof="0" dirty="0">
                <a:ln>
                  <a:noFill/>
                </a:ln>
                <a:solidFill>
                  <a:srgbClr val="585858"/>
                </a:solidFill>
                <a:effectLst/>
                <a:uLnTx/>
                <a:uFillTx/>
                <a:latin typeface="Arial"/>
                <a:ea typeface="+mn-ea"/>
                <a:cs typeface="Arial"/>
              </a:rPr>
              <a:t>fundamentally alter </a:t>
            </a:r>
            <a:r>
              <a:rPr kumimoji="0" sz="3200" b="0" i="0" u="none" strike="noStrike" kern="1200" cap="none" spc="-5" normalizeH="0" baseline="0" noProof="0" dirty="0">
                <a:ln>
                  <a:noFill/>
                </a:ln>
                <a:solidFill>
                  <a:srgbClr val="585858"/>
                </a:solidFill>
                <a:effectLst/>
                <a:uLnTx/>
                <a:uFillTx/>
                <a:latin typeface="Arial"/>
                <a:ea typeface="+mn-ea"/>
                <a:cs typeface="Arial"/>
              </a:rPr>
              <a:t>the </a:t>
            </a:r>
            <a:r>
              <a:rPr kumimoji="0" sz="3200" b="0" i="0" u="none" strike="noStrike" kern="1200" cap="none" spc="-10" normalizeH="0" baseline="0" noProof="0" dirty="0">
                <a:ln>
                  <a:noFill/>
                </a:ln>
                <a:solidFill>
                  <a:srgbClr val="585858"/>
                </a:solidFill>
                <a:effectLst/>
                <a:uLnTx/>
                <a:uFillTx/>
                <a:latin typeface="Arial"/>
                <a:ea typeface="+mn-ea"/>
                <a:cs typeface="Arial"/>
              </a:rPr>
              <a:t>nature </a:t>
            </a:r>
            <a:r>
              <a:rPr kumimoji="0" sz="3200" b="0" i="0" u="none" strike="noStrike" kern="1200" cap="none" spc="-5" normalizeH="0" baseline="0" noProof="0" dirty="0">
                <a:ln>
                  <a:noFill/>
                </a:ln>
                <a:solidFill>
                  <a:srgbClr val="585858"/>
                </a:solidFill>
                <a:effectLst/>
                <a:uLnTx/>
                <a:uFillTx/>
                <a:latin typeface="Arial"/>
                <a:ea typeface="+mn-ea"/>
                <a:cs typeface="Arial"/>
              </a:rPr>
              <a:t>of </a:t>
            </a:r>
            <a:r>
              <a:rPr kumimoji="0" sz="3200" b="0" i="0" u="none" strike="noStrike" kern="1200" cap="none" spc="-10" normalizeH="0" baseline="0" noProof="0" dirty="0">
                <a:ln>
                  <a:noFill/>
                </a:ln>
                <a:solidFill>
                  <a:srgbClr val="585858"/>
                </a:solidFill>
                <a:effectLst/>
                <a:uLnTx/>
                <a:uFillTx/>
                <a:latin typeface="Arial"/>
                <a:ea typeface="+mn-ea"/>
                <a:cs typeface="Arial"/>
              </a:rPr>
              <a:t>the  </a:t>
            </a:r>
            <a:r>
              <a:rPr kumimoji="0" sz="3200" b="0" i="0" u="none" strike="noStrike" kern="1200" cap="none" spc="-5" normalizeH="0" baseline="0" noProof="0" dirty="0">
                <a:ln>
                  <a:noFill/>
                </a:ln>
                <a:solidFill>
                  <a:srgbClr val="585858"/>
                </a:solidFill>
                <a:effectLst/>
                <a:uLnTx/>
                <a:uFillTx/>
                <a:latin typeface="Arial"/>
                <a:ea typeface="+mn-ea"/>
                <a:cs typeface="Arial"/>
              </a:rPr>
              <a:t>service, </a:t>
            </a:r>
            <a:r>
              <a:rPr kumimoji="0" sz="3200" b="0" i="0" u="none" strike="noStrike" kern="1200" cap="none" spc="-10" normalizeH="0" baseline="0" noProof="0" dirty="0">
                <a:ln>
                  <a:noFill/>
                </a:ln>
                <a:solidFill>
                  <a:srgbClr val="585858"/>
                </a:solidFill>
                <a:effectLst/>
                <a:uLnTx/>
                <a:uFillTx/>
                <a:latin typeface="Arial"/>
                <a:ea typeface="+mn-ea"/>
                <a:cs typeface="Arial"/>
              </a:rPr>
              <a:t>program, </a:t>
            </a:r>
            <a:r>
              <a:rPr kumimoji="0" sz="3200" b="0" i="0" u="none" strike="noStrike" kern="1200" cap="none" spc="-5" normalizeH="0" baseline="0" noProof="0" dirty="0">
                <a:ln>
                  <a:noFill/>
                </a:ln>
                <a:solidFill>
                  <a:srgbClr val="585858"/>
                </a:solidFill>
                <a:effectLst/>
                <a:uLnTx/>
                <a:uFillTx/>
                <a:latin typeface="Arial"/>
                <a:ea typeface="+mn-ea"/>
                <a:cs typeface="Arial"/>
              </a:rPr>
              <a:t>or</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35" normalizeH="0" baseline="0" noProof="0" dirty="0">
                <a:ln>
                  <a:noFill/>
                </a:ln>
                <a:solidFill>
                  <a:srgbClr val="585858"/>
                </a:solidFill>
                <a:effectLst/>
                <a:uLnTx/>
                <a:uFillTx/>
                <a:latin typeface="Arial"/>
                <a:ea typeface="+mn-ea"/>
                <a:cs typeface="Arial"/>
              </a:rPr>
              <a:t>activity.</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35915" marR="0" lvl="0" indent="-323850" algn="l" defTabSz="914400" rtl="0" eaLnBrk="1" fontAlgn="auto" latinLnBrk="0" hangingPunct="1">
              <a:lnSpc>
                <a:spcPts val="3265"/>
              </a:lnSpc>
              <a:spcBef>
                <a:spcPts val="240"/>
              </a:spcBef>
              <a:spcAft>
                <a:spcPts val="0"/>
              </a:spcAft>
              <a:buClr>
                <a:srgbClr val="6E6E74"/>
              </a:buClr>
              <a:buSzPct val="96875"/>
              <a:buFont typeface="Wingdings"/>
              <a:buChar char=""/>
              <a:tabLst>
                <a:tab pos="3365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Not </a:t>
            </a:r>
            <a:r>
              <a:rPr kumimoji="0" sz="3200" b="0" i="0" u="none" strike="noStrike" kern="1200" cap="none" spc="-10" normalizeH="0" baseline="0" noProof="0" dirty="0">
                <a:ln>
                  <a:noFill/>
                </a:ln>
                <a:solidFill>
                  <a:srgbClr val="585858"/>
                </a:solidFill>
                <a:effectLst/>
                <a:uLnTx/>
                <a:uFillTx/>
                <a:latin typeface="Arial"/>
                <a:ea typeface="+mn-ea"/>
                <a:cs typeface="Arial"/>
              </a:rPr>
              <a:t>required </a:t>
            </a:r>
            <a:r>
              <a:rPr kumimoji="0" sz="3200" b="0" i="0" u="none" strike="noStrike" kern="1200" cap="none" spc="-5" normalizeH="0" baseline="0" noProof="0" dirty="0">
                <a:ln>
                  <a:noFill/>
                </a:ln>
                <a:solidFill>
                  <a:srgbClr val="585858"/>
                </a:solidFill>
                <a:effectLst/>
                <a:uLnTx/>
                <a:uFillTx/>
                <a:latin typeface="Arial"/>
                <a:ea typeface="+mn-ea"/>
                <a:cs typeface="Arial"/>
              </a:rPr>
              <a:t>to take actions that would result</a:t>
            </a:r>
            <a:r>
              <a:rPr kumimoji="0" sz="3200" b="0" i="0" u="none" strike="noStrike" kern="1200" cap="none" spc="-25"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in</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4139" marR="0" lvl="0" indent="0" algn="l" defTabSz="914400" rtl="0" eaLnBrk="1" fontAlgn="auto" latinLnBrk="0" hangingPunct="1">
              <a:lnSpc>
                <a:spcPts val="3265"/>
              </a:lnSpc>
              <a:spcBef>
                <a:spcPts val="0"/>
              </a:spcBef>
              <a:spcAft>
                <a:spcPts val="0"/>
              </a:spcAft>
              <a:buClrTx/>
              <a:buSzTx/>
              <a:buFontTx/>
              <a:buNone/>
              <a:tabLst/>
              <a:defRPr/>
            </a:pPr>
            <a:r>
              <a:rPr kumimoji="0" sz="3200" b="1" i="0" u="none" strike="noStrike" kern="1200" cap="none" spc="-5" normalizeH="0" baseline="0" noProof="0" dirty="0">
                <a:ln>
                  <a:noFill/>
                </a:ln>
                <a:solidFill>
                  <a:srgbClr val="585858"/>
                </a:solidFill>
                <a:effectLst/>
                <a:uLnTx/>
                <a:uFillTx/>
                <a:latin typeface="Arial"/>
                <a:ea typeface="+mn-ea"/>
                <a:cs typeface="Arial"/>
              </a:rPr>
              <a:t>undue financial and administrative</a:t>
            </a:r>
            <a:r>
              <a:rPr kumimoji="0" sz="3200" b="1" i="0" u="none" strike="noStrike" kern="1200" cap="none" spc="-80" normalizeH="0" baseline="0" noProof="0" dirty="0">
                <a:ln>
                  <a:noFill/>
                </a:ln>
                <a:solidFill>
                  <a:srgbClr val="585858"/>
                </a:solidFill>
                <a:effectLst/>
                <a:uLnTx/>
                <a:uFillTx/>
                <a:latin typeface="Arial"/>
                <a:ea typeface="+mn-ea"/>
                <a:cs typeface="Arial"/>
              </a:rPr>
              <a:t> </a:t>
            </a:r>
            <a:r>
              <a:rPr kumimoji="0" sz="3200" b="1" i="0" u="none" strike="noStrike" kern="1200" cap="none" spc="-5" normalizeH="0" baseline="0" noProof="0" dirty="0">
                <a:ln>
                  <a:noFill/>
                </a:ln>
                <a:solidFill>
                  <a:srgbClr val="585858"/>
                </a:solidFill>
                <a:effectLst/>
                <a:uLnTx/>
                <a:uFillTx/>
                <a:latin typeface="Arial"/>
                <a:ea typeface="+mn-ea"/>
                <a:cs typeface="Arial"/>
              </a:rPr>
              <a:t>burdens.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35915" marR="0" lvl="0" indent="-323850" algn="l" defTabSz="914400" rtl="0" eaLnBrk="1" fontAlgn="auto" latinLnBrk="0" hangingPunct="1">
              <a:lnSpc>
                <a:spcPts val="3265"/>
              </a:lnSpc>
              <a:spcBef>
                <a:spcPts val="250"/>
              </a:spcBef>
              <a:spcAft>
                <a:spcPts val="0"/>
              </a:spcAft>
              <a:buClr>
                <a:srgbClr val="6E6E74"/>
              </a:buClr>
              <a:buSzPct val="96875"/>
              <a:buFont typeface="Wingdings"/>
              <a:buChar char=""/>
              <a:tabLst>
                <a:tab pos="3365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Shall take </a:t>
            </a:r>
            <a:r>
              <a:rPr kumimoji="0" sz="3200" b="1" i="0" u="none" strike="noStrike" kern="1200" cap="none" spc="-5" normalizeH="0" baseline="0" noProof="0" dirty="0">
                <a:ln>
                  <a:noFill/>
                </a:ln>
                <a:solidFill>
                  <a:srgbClr val="585858"/>
                </a:solidFill>
                <a:effectLst/>
                <a:uLnTx/>
                <a:uFillTx/>
                <a:latin typeface="Arial"/>
                <a:ea typeface="+mn-ea"/>
                <a:cs typeface="Arial"/>
              </a:rPr>
              <a:t>any other action </a:t>
            </a:r>
            <a:r>
              <a:rPr kumimoji="0" sz="3200" b="0" i="0" u="none" strike="noStrike" kern="1200" cap="none" spc="-5" normalizeH="0" baseline="0" noProof="0" dirty="0">
                <a:ln>
                  <a:noFill/>
                </a:ln>
                <a:solidFill>
                  <a:srgbClr val="585858"/>
                </a:solidFill>
                <a:effectLst/>
                <a:uLnTx/>
                <a:uFillTx/>
                <a:latin typeface="Arial"/>
                <a:ea typeface="+mn-ea"/>
                <a:cs typeface="Arial"/>
              </a:rPr>
              <a:t>that would</a:t>
            </a:r>
            <a:r>
              <a:rPr kumimoji="0" sz="3200" b="0" i="0" u="none" strike="noStrike" kern="1200" cap="none" spc="-90"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nevertheless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4139" marR="0" lvl="0" indent="0" algn="l" defTabSz="914400" rtl="0" eaLnBrk="1" fontAlgn="auto" latinLnBrk="0" hangingPunct="1">
              <a:lnSpc>
                <a:spcPts val="2690"/>
              </a:lnSpc>
              <a:spcBef>
                <a:spcPts val="0"/>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ensure that, to the maximum extent</a:t>
            </a:r>
            <a:r>
              <a:rPr kumimoji="0" sz="3200" b="0" i="0" u="none" strike="noStrike" kern="1200" cap="none" spc="-65"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possible,</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04139" marR="821055" lvl="0" indent="0" algn="l" defTabSz="914400" rtl="0" eaLnBrk="1" fontAlgn="auto" latinLnBrk="0" hangingPunct="1">
              <a:lnSpc>
                <a:spcPct val="70000"/>
              </a:lnSpc>
              <a:spcBef>
                <a:spcPts val="575"/>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individuals with disabilities receive the </a:t>
            </a:r>
            <a:r>
              <a:rPr kumimoji="0" sz="3200" b="0" i="0" u="none" strike="noStrike" kern="1200" cap="none" spc="-10" normalizeH="0" baseline="0" noProof="0" dirty="0">
                <a:ln>
                  <a:noFill/>
                </a:ln>
                <a:solidFill>
                  <a:srgbClr val="585858"/>
                </a:solidFill>
                <a:effectLst/>
                <a:uLnTx/>
                <a:uFillTx/>
                <a:latin typeface="Arial"/>
                <a:ea typeface="+mn-ea"/>
                <a:cs typeface="Arial"/>
              </a:rPr>
              <a:t>benefits or  </a:t>
            </a:r>
            <a:r>
              <a:rPr kumimoji="0" sz="3200" b="0" i="0" u="none" strike="noStrike" kern="1200" cap="none" spc="-5" normalizeH="0" baseline="0" noProof="0" dirty="0">
                <a:ln>
                  <a:noFill/>
                </a:ln>
                <a:solidFill>
                  <a:srgbClr val="585858"/>
                </a:solidFill>
                <a:effectLst/>
                <a:uLnTx/>
                <a:uFillTx/>
                <a:latin typeface="Arial"/>
                <a:ea typeface="+mn-ea"/>
                <a:cs typeface="Arial"/>
              </a:rPr>
              <a:t>services provided by the covered</a:t>
            </a:r>
            <a:r>
              <a:rPr kumimoji="0" sz="3200" b="0" i="0" u="none" strike="noStrike" kern="1200" cap="none" spc="-50" normalizeH="0" baseline="0" noProof="0" dirty="0">
                <a:ln>
                  <a:noFill/>
                </a:ln>
                <a:solidFill>
                  <a:srgbClr val="585858"/>
                </a:solidFill>
                <a:effectLst/>
                <a:uLnTx/>
                <a:uFillTx/>
                <a:latin typeface="Arial"/>
                <a:ea typeface="+mn-ea"/>
                <a:cs typeface="Arial"/>
              </a:rPr>
              <a:t> </a:t>
            </a:r>
            <a:r>
              <a:rPr kumimoji="0" sz="3200" b="0" i="0" u="none" strike="noStrike" kern="1200" cap="none" spc="-40" normalizeH="0" baseline="0" noProof="0" dirty="0">
                <a:ln>
                  <a:noFill/>
                </a:ln>
                <a:solidFill>
                  <a:srgbClr val="585858"/>
                </a:solidFill>
                <a:effectLst/>
                <a:uLnTx/>
                <a:uFillTx/>
                <a:latin typeface="Arial"/>
                <a:ea typeface="+mn-ea"/>
                <a:cs typeface="Arial"/>
              </a:rPr>
              <a:t>entity.</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5069" y="735583"/>
            <a:ext cx="9900920" cy="3541395"/>
          </a:xfrm>
          <a:prstGeom prst="rect">
            <a:avLst/>
          </a:prstGeom>
        </p:spPr>
        <p:txBody>
          <a:bodyPr vert="horz" wrap="square" lIns="0" tIns="163830" rIns="0" bIns="0" rtlCol="0">
            <a:spAutoFit/>
          </a:bodyPr>
          <a:lstStyle/>
          <a:p>
            <a:pPr marL="403860" marR="86360" lvl="0" indent="227965" algn="just" defTabSz="914400" rtl="0" eaLnBrk="1" fontAlgn="auto" latinLnBrk="0" hangingPunct="1">
              <a:lnSpc>
                <a:spcPts val="6630"/>
              </a:lnSpc>
              <a:spcBef>
                <a:spcPts val="1290"/>
              </a:spcBef>
              <a:spcAft>
                <a:spcPts val="0"/>
              </a:spcAft>
              <a:buClrTx/>
              <a:buSzTx/>
              <a:buFontTx/>
              <a:buNone/>
              <a:tabLst/>
              <a:defRPr/>
            </a:pPr>
            <a:r>
              <a:rPr kumimoji="0" sz="6500" b="1" i="0" u="none" strike="noStrike" kern="1200" cap="none" spc="-35" normalizeH="0" baseline="0" noProof="0" dirty="0">
                <a:ln>
                  <a:noFill/>
                </a:ln>
                <a:solidFill>
                  <a:srgbClr val="FFFFFF"/>
                </a:solidFill>
                <a:effectLst/>
                <a:uLnTx/>
                <a:uFillTx/>
                <a:latin typeface="Century Gothic"/>
                <a:ea typeface="+mn-ea"/>
                <a:cs typeface="Century Gothic"/>
              </a:rPr>
              <a:t>What </a:t>
            </a:r>
            <a:r>
              <a:rPr kumimoji="0" sz="6500" b="1" i="0" u="none" strike="noStrike" kern="1200" cap="none" spc="-40" normalizeH="0" baseline="0" noProof="0" dirty="0">
                <a:ln>
                  <a:noFill/>
                </a:ln>
                <a:solidFill>
                  <a:srgbClr val="FFFFFF"/>
                </a:solidFill>
                <a:effectLst/>
                <a:uLnTx/>
                <a:uFillTx/>
                <a:latin typeface="Century Gothic"/>
                <a:ea typeface="+mn-ea"/>
                <a:cs typeface="Century Gothic"/>
              </a:rPr>
              <a:t>are </a:t>
            </a:r>
            <a:r>
              <a:rPr kumimoji="0" sz="6500" b="1" i="0" u="none" strike="noStrike" kern="1200" cap="none" spc="-50" normalizeH="0" baseline="0" noProof="0" dirty="0">
                <a:ln>
                  <a:noFill/>
                </a:ln>
                <a:solidFill>
                  <a:srgbClr val="FFFFFF"/>
                </a:solidFill>
                <a:effectLst/>
                <a:uLnTx/>
                <a:uFillTx/>
                <a:latin typeface="Century Gothic"/>
                <a:ea typeface="+mn-ea"/>
                <a:cs typeface="Century Gothic"/>
              </a:rPr>
              <a:t>auxiliary </a:t>
            </a:r>
            <a:r>
              <a:rPr kumimoji="0" sz="6500" b="1" i="0" u="none" strike="noStrike" kern="1200" cap="none" spc="-55" normalizeH="0" baseline="0" noProof="0" dirty="0">
                <a:ln>
                  <a:noFill/>
                </a:ln>
                <a:solidFill>
                  <a:srgbClr val="FFFFFF"/>
                </a:solidFill>
                <a:effectLst/>
                <a:uLnTx/>
                <a:uFillTx/>
                <a:latin typeface="Century Gothic"/>
                <a:ea typeface="+mn-ea"/>
                <a:cs typeface="Century Gothic"/>
              </a:rPr>
              <a:t>aids  </a:t>
            </a:r>
            <a:r>
              <a:rPr kumimoji="0" sz="6500" b="1" i="0" u="none" strike="noStrike" kern="1200" cap="none" spc="-35" normalizeH="0" baseline="0" noProof="0" dirty="0">
                <a:ln>
                  <a:noFill/>
                </a:ln>
                <a:solidFill>
                  <a:srgbClr val="FFFFFF"/>
                </a:solidFill>
                <a:effectLst/>
                <a:uLnTx/>
                <a:uFillTx/>
                <a:latin typeface="Century Gothic"/>
                <a:ea typeface="+mn-ea"/>
                <a:cs typeface="Century Gothic"/>
              </a:rPr>
              <a:t>and </a:t>
            </a:r>
            <a:r>
              <a:rPr kumimoji="0" sz="6500" b="1" i="0" u="none" strike="noStrike" kern="1200" cap="none" spc="-50" normalizeH="0" baseline="0" noProof="0" dirty="0">
                <a:ln>
                  <a:noFill/>
                </a:ln>
                <a:solidFill>
                  <a:srgbClr val="FFFFFF"/>
                </a:solidFill>
                <a:effectLst/>
                <a:uLnTx/>
                <a:uFillTx/>
                <a:latin typeface="Century Gothic"/>
                <a:ea typeface="+mn-ea"/>
                <a:cs typeface="Century Gothic"/>
              </a:rPr>
              <a:t>services, </a:t>
            </a:r>
            <a:r>
              <a:rPr kumimoji="0" sz="6500" b="1" i="0" u="none" strike="noStrike" kern="1200" cap="none" spc="-35" normalizeH="0" baseline="0" noProof="0" dirty="0">
                <a:ln>
                  <a:noFill/>
                </a:ln>
                <a:solidFill>
                  <a:srgbClr val="FFFFFF"/>
                </a:solidFill>
                <a:effectLst/>
                <a:uLnTx/>
                <a:uFillTx/>
                <a:latin typeface="Century Gothic"/>
                <a:ea typeface="+mn-ea"/>
                <a:cs typeface="Century Gothic"/>
              </a:rPr>
              <a:t>and </a:t>
            </a:r>
            <a:r>
              <a:rPr kumimoji="0" sz="6500" b="1" i="0" u="none" strike="noStrike" kern="1200" cap="none" spc="-55" normalizeH="0" baseline="0" noProof="0" dirty="0">
                <a:ln>
                  <a:noFill/>
                </a:ln>
                <a:solidFill>
                  <a:srgbClr val="FFFFFF"/>
                </a:solidFill>
                <a:effectLst/>
                <a:uLnTx/>
                <a:uFillTx/>
                <a:latin typeface="Century Gothic"/>
                <a:ea typeface="+mn-ea"/>
                <a:cs typeface="Century Gothic"/>
              </a:rPr>
              <a:t>what  </a:t>
            </a:r>
            <a:r>
              <a:rPr kumimoji="0" sz="6500" b="1" i="0" u="none" strike="noStrike" kern="1200" cap="none" spc="-35" normalizeH="0" baseline="0" noProof="0" dirty="0">
                <a:ln>
                  <a:noFill/>
                </a:ln>
                <a:solidFill>
                  <a:srgbClr val="FFFFFF"/>
                </a:solidFill>
                <a:effectLst/>
                <a:uLnTx/>
                <a:uFillTx/>
                <a:latin typeface="Century Gothic"/>
                <a:ea typeface="+mn-ea"/>
                <a:cs typeface="Century Gothic"/>
              </a:rPr>
              <a:t>are the </a:t>
            </a:r>
            <a:r>
              <a:rPr kumimoji="0" sz="6500" b="1" i="0" u="none" strike="noStrike" kern="1200" cap="none" spc="-50" normalizeH="0" baseline="0" noProof="0" dirty="0">
                <a:ln>
                  <a:noFill/>
                </a:ln>
                <a:solidFill>
                  <a:srgbClr val="FFFFFF"/>
                </a:solidFill>
                <a:effectLst/>
                <a:uLnTx/>
                <a:uFillTx/>
                <a:latin typeface="Century Gothic"/>
                <a:ea typeface="+mn-ea"/>
                <a:cs typeface="Century Gothic"/>
              </a:rPr>
              <a:t>requirements</a:t>
            </a:r>
            <a:r>
              <a:rPr kumimoji="0" sz="6500" b="1" i="0" u="none" strike="noStrike" kern="1200" cap="none" spc="-345" normalizeH="0" baseline="0" noProof="0" dirty="0">
                <a:ln>
                  <a:noFill/>
                </a:ln>
                <a:solidFill>
                  <a:srgbClr val="FFFFFF"/>
                </a:solidFill>
                <a:effectLst/>
                <a:uLnTx/>
                <a:uFillTx/>
                <a:latin typeface="Century Gothic"/>
                <a:ea typeface="+mn-ea"/>
                <a:cs typeface="Century Gothic"/>
              </a:rPr>
              <a:t> </a:t>
            </a:r>
            <a:r>
              <a:rPr kumimoji="0" sz="6500" b="1" i="0" u="none" strike="noStrike" kern="1200" cap="none" spc="-55" normalizeH="0" baseline="0" noProof="0" dirty="0">
                <a:ln>
                  <a:noFill/>
                </a:ln>
                <a:solidFill>
                  <a:srgbClr val="FFFFFF"/>
                </a:solidFill>
                <a:effectLst/>
                <a:uLnTx/>
                <a:uFillTx/>
                <a:latin typeface="Century Gothic"/>
                <a:ea typeface="+mn-ea"/>
                <a:cs typeface="Century Gothic"/>
              </a:rPr>
              <a:t>for</a:t>
            </a:r>
            <a:endParaRPr kumimoji="0" sz="6500" b="0" i="0" u="none" strike="noStrike" kern="1200" cap="none" spc="0" normalizeH="0" baseline="0" noProof="0">
              <a:ln>
                <a:noFill/>
              </a:ln>
              <a:solidFill>
                <a:prstClr val="black"/>
              </a:solidFill>
              <a:effectLst/>
              <a:uLnTx/>
              <a:uFillTx/>
              <a:latin typeface="Century Gothic"/>
              <a:ea typeface="+mn-ea"/>
              <a:cs typeface="Century Gothic"/>
            </a:endParaRPr>
          </a:p>
          <a:p>
            <a:pPr marL="12700" marR="0" lvl="0" indent="0" algn="just" defTabSz="914400" rtl="0" eaLnBrk="1" fontAlgn="auto" latinLnBrk="0" hangingPunct="1">
              <a:lnSpc>
                <a:spcPts val="6600"/>
              </a:lnSpc>
              <a:spcBef>
                <a:spcPts val="5"/>
              </a:spcBef>
              <a:spcAft>
                <a:spcPts val="0"/>
              </a:spcAft>
              <a:buClrTx/>
              <a:buSzTx/>
              <a:buFontTx/>
              <a:buNone/>
              <a:tabLst>
                <a:tab pos="3866515" algn="l"/>
                <a:tab pos="9887585" algn="l"/>
              </a:tabLst>
              <a:defRPr/>
            </a:pPr>
            <a:r>
              <a:rPr kumimoji="0" sz="6500" b="1" i="0" u="sng" strike="noStrike" kern="1200" cap="none" spc="-5" normalizeH="0" baseline="0" noProof="0" dirty="0">
                <a:ln>
                  <a:noFill/>
                </a:ln>
                <a:solidFill>
                  <a:srgbClr val="FFFFFF"/>
                </a:solidFill>
                <a:effectLst/>
                <a:uLnTx/>
                <a:uFill>
                  <a:solidFill>
                    <a:srgbClr val="7E7E7E"/>
                  </a:solidFill>
                </a:uFill>
                <a:latin typeface="Century Gothic"/>
                <a:ea typeface="+mn-ea"/>
                <a:cs typeface="Century Gothic"/>
              </a:rPr>
              <a:t> 	</a:t>
            </a:r>
            <a:r>
              <a:rPr kumimoji="0" sz="6500" b="1" i="0" u="sng" strike="noStrike" kern="1200" cap="none" spc="-40" normalizeH="0" baseline="0" noProof="0" dirty="0">
                <a:ln>
                  <a:noFill/>
                </a:ln>
                <a:solidFill>
                  <a:srgbClr val="FFFFFF"/>
                </a:solidFill>
                <a:effectLst/>
                <a:uLnTx/>
                <a:uFill>
                  <a:solidFill>
                    <a:srgbClr val="7E7E7E"/>
                  </a:solidFill>
                </a:uFill>
                <a:latin typeface="Century Gothic"/>
                <a:ea typeface="+mn-ea"/>
                <a:cs typeface="Century Gothic"/>
              </a:rPr>
              <a:t>them?	</a:t>
            </a:r>
            <a:endParaRPr kumimoji="0" sz="6500" b="0" i="0" u="none" strike="noStrike" kern="1200" cap="none" spc="0" normalizeH="0" baseline="0" noProof="0">
              <a:ln>
                <a:noFill/>
              </a:ln>
              <a:solidFill>
                <a:prstClr val="black"/>
              </a:solidFill>
              <a:effectLst/>
              <a:uLnTx/>
              <a:uFillTx/>
              <a:latin typeface="Century Gothic"/>
              <a:ea typeface="+mn-ea"/>
              <a:cs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100" y="1953676"/>
            <a:ext cx="7214870" cy="4109720"/>
          </a:xfrm>
          <a:prstGeom prst="rect">
            <a:avLst/>
          </a:prstGeom>
        </p:spPr>
        <p:txBody>
          <a:bodyPr vert="horz" wrap="square" lIns="0" tIns="100965" rIns="0" bIns="0" rtlCol="0">
            <a:spAutoFit/>
          </a:bodyPr>
          <a:lstStyle/>
          <a:p>
            <a:pPr marL="12700" marR="5080" lvl="0" indent="0" algn="l" defTabSz="914400" rtl="0" eaLnBrk="1" fontAlgn="auto" latinLnBrk="0" hangingPunct="1">
              <a:lnSpc>
                <a:spcPts val="2880"/>
              </a:lnSpc>
              <a:spcBef>
                <a:spcPts val="795"/>
              </a:spcBef>
              <a:spcAft>
                <a:spcPts val="0"/>
              </a:spcAft>
              <a:buClrTx/>
              <a:buSzTx/>
              <a:buFontTx/>
              <a:buNone/>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Examples of auxiliary aids and </a:t>
            </a:r>
            <a:r>
              <a:rPr kumimoji="0" sz="3000" b="0" i="0" u="none" strike="noStrike" kern="1200" cap="none" spc="0" normalizeH="0" baseline="0" noProof="0" dirty="0">
                <a:ln>
                  <a:noFill/>
                </a:ln>
                <a:solidFill>
                  <a:srgbClr val="585858"/>
                </a:solidFill>
                <a:effectLst/>
                <a:uLnTx/>
                <a:uFillTx/>
                <a:latin typeface="Arial"/>
                <a:ea typeface="+mn-ea"/>
                <a:cs typeface="Arial"/>
              </a:rPr>
              <a:t>services</a:t>
            </a:r>
            <a:r>
              <a:rPr kumimoji="0" sz="3000" b="0" i="0" u="none" strike="noStrike" kern="1200" cap="none" spc="-120"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for  </a:t>
            </a:r>
            <a:r>
              <a:rPr kumimoji="0" sz="3000" b="0" i="0" u="none" strike="noStrike" kern="1200" cap="none" spc="-5" normalizeH="0" baseline="0" noProof="0" dirty="0">
                <a:ln>
                  <a:noFill/>
                </a:ln>
                <a:solidFill>
                  <a:srgbClr val="585858"/>
                </a:solidFill>
                <a:effectLst/>
                <a:uLnTx/>
                <a:uFillTx/>
                <a:latin typeface="Arial"/>
                <a:ea typeface="+mn-ea"/>
                <a:cs typeface="Arial"/>
              </a:rPr>
              <a:t>people who are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deaf or have hearing</a:t>
            </a:r>
            <a:r>
              <a:rPr kumimoji="0" sz="3000" b="0" i="0" u="heavy" strike="noStrike" kern="1200" cap="none" spc="-105" normalizeH="0" baseline="0" noProof="0" dirty="0">
                <a:ln>
                  <a:noFill/>
                </a:ln>
                <a:solidFill>
                  <a:srgbClr val="585858"/>
                </a:solidFill>
                <a:effectLst/>
                <a:uLnTx/>
                <a:uFill>
                  <a:solidFill>
                    <a:srgbClr val="585858"/>
                  </a:solidFill>
                </a:uFill>
                <a:latin typeface="Arial"/>
                <a:ea typeface="+mn-ea"/>
                <a:cs typeface="Arial"/>
              </a:rPr>
              <a:t>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loss</a:t>
            </a:r>
            <a:r>
              <a:rPr kumimoji="0" sz="3000" b="0" i="0" u="none" strike="noStrike" kern="1200" cap="none" spc="-5" normalizeH="0" baseline="0" noProof="0" dirty="0">
                <a:ln>
                  <a:noFill/>
                </a:ln>
                <a:solidFill>
                  <a:srgbClr val="585858"/>
                </a:solidFill>
                <a:effectLst/>
                <a:uLnTx/>
                <a:uFillTx/>
                <a:latin typeface="Arial"/>
                <a:ea typeface="+mn-ea"/>
                <a:cs typeface="Arial"/>
              </a:rPr>
              <a:t>:</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710"/>
              </a:spcBef>
              <a:spcAft>
                <a:spcPts val="0"/>
              </a:spcAft>
              <a:buClr>
                <a:srgbClr val="7E7E7E"/>
              </a:buClr>
              <a:buSzTx/>
              <a:buFontTx/>
              <a:buChar char="•"/>
              <a:tabLst>
                <a:tab pos="301625"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Qualified sign </a:t>
            </a:r>
            <a:r>
              <a:rPr kumimoji="0" sz="3000" b="0" i="0" u="none" strike="noStrike" kern="1200" cap="none" spc="-10" normalizeH="0" baseline="0" noProof="0" dirty="0">
                <a:ln>
                  <a:noFill/>
                </a:ln>
                <a:solidFill>
                  <a:srgbClr val="585858"/>
                </a:solidFill>
                <a:effectLst/>
                <a:uLnTx/>
                <a:uFillTx/>
                <a:latin typeface="Arial"/>
                <a:ea typeface="+mn-ea"/>
                <a:cs typeface="Arial"/>
              </a:rPr>
              <a:t>language</a:t>
            </a:r>
            <a:r>
              <a:rPr kumimoji="0" sz="3000" b="0" i="0" u="none" strike="noStrike" kern="1200" cap="none" spc="-7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interpreter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675"/>
              </a:spcBef>
              <a:spcAft>
                <a:spcPts val="0"/>
              </a:spcAft>
              <a:buClr>
                <a:srgbClr val="7E7E7E"/>
              </a:buClr>
              <a:buSzTx/>
              <a:buFontTx/>
              <a:buChar char="•"/>
              <a:tabLst>
                <a:tab pos="301625"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Qualified </a:t>
            </a:r>
            <a:r>
              <a:rPr kumimoji="0" sz="3000" b="0" i="0" u="none" strike="noStrike" kern="1200" cap="none" spc="-5" normalizeH="0" baseline="0" noProof="0" dirty="0">
                <a:ln>
                  <a:noFill/>
                </a:ln>
                <a:solidFill>
                  <a:srgbClr val="585858"/>
                </a:solidFill>
                <a:effectLst/>
                <a:uLnTx/>
                <a:uFillTx/>
                <a:latin typeface="Arial"/>
                <a:ea typeface="+mn-ea"/>
                <a:cs typeface="Arial"/>
              </a:rPr>
              <a:t>cued-speech</a:t>
            </a:r>
            <a:r>
              <a:rPr kumimoji="0" sz="3000" b="0" i="0" u="none" strike="noStrike" kern="1200" cap="none" spc="-6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interpreter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680"/>
              </a:spcBef>
              <a:spcAft>
                <a:spcPts val="0"/>
              </a:spcAft>
              <a:buClr>
                <a:srgbClr val="7E7E7E"/>
              </a:buClr>
              <a:buSzTx/>
              <a:buFontTx/>
              <a:buChar char="•"/>
              <a:tabLst>
                <a:tab pos="301625"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Qualified tactile</a:t>
            </a:r>
            <a:r>
              <a:rPr kumimoji="0" sz="3000" b="0" i="0" u="none" strike="noStrike" kern="1200" cap="none" spc="-4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interpreter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685"/>
              </a:spcBef>
              <a:spcAft>
                <a:spcPts val="0"/>
              </a:spcAft>
              <a:buClr>
                <a:srgbClr val="7E7E7E"/>
              </a:buClr>
              <a:buSzTx/>
              <a:buFontTx/>
              <a:buChar char="•"/>
              <a:tabLst>
                <a:tab pos="301625"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Real-time captioning</a:t>
            </a:r>
            <a:r>
              <a:rPr kumimoji="0" sz="3000" b="0" i="0" u="none" strike="noStrike" kern="1200" cap="none" spc="-25" normalizeH="0" baseline="0" noProof="0" dirty="0">
                <a:ln>
                  <a:noFill/>
                </a:ln>
                <a:solidFill>
                  <a:srgbClr val="585858"/>
                </a:solidFill>
                <a:effectLst/>
                <a:uLnTx/>
                <a:uFillTx/>
                <a:latin typeface="Arial"/>
                <a:ea typeface="+mn-ea"/>
                <a:cs typeface="Arial"/>
              </a:rPr>
              <a:t> </a:t>
            </a:r>
            <a:r>
              <a:rPr kumimoji="0" sz="3000" b="0" i="0" u="none" strike="noStrike" kern="1200" cap="none" spc="-15" normalizeH="0" baseline="0" noProof="0" dirty="0">
                <a:ln>
                  <a:noFill/>
                </a:ln>
                <a:solidFill>
                  <a:srgbClr val="585858"/>
                </a:solidFill>
                <a:effectLst/>
                <a:uLnTx/>
                <a:uFillTx/>
                <a:latin typeface="Arial"/>
                <a:ea typeface="+mn-ea"/>
                <a:cs typeface="Arial"/>
              </a:rPr>
              <a:t>(CART)</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675"/>
              </a:spcBef>
              <a:spcAft>
                <a:spcPts val="0"/>
              </a:spcAft>
              <a:buClr>
                <a:srgbClr val="7E7E7E"/>
              </a:buClr>
              <a:buSzTx/>
              <a:buFontTx/>
              <a:buChar char="•"/>
              <a:tabLst>
                <a:tab pos="301625" algn="l"/>
              </a:tabLst>
              <a:defRPr/>
            </a:pPr>
            <a:r>
              <a:rPr kumimoji="0" sz="3000" b="0" i="0" u="none" strike="noStrike" kern="1200" cap="none" spc="-15" normalizeH="0" baseline="0" noProof="0" dirty="0">
                <a:ln>
                  <a:noFill/>
                </a:ln>
                <a:solidFill>
                  <a:srgbClr val="585858"/>
                </a:solidFill>
                <a:effectLst/>
                <a:uLnTx/>
                <a:uFillTx/>
                <a:latin typeface="Arial"/>
                <a:ea typeface="+mn-ea"/>
                <a:cs typeface="Arial"/>
              </a:rPr>
              <a:t>Video </a:t>
            </a:r>
            <a:r>
              <a:rPr kumimoji="0" sz="3000" b="0" i="0" u="none" strike="noStrike" kern="1200" cap="none" spc="-5" normalizeH="0" baseline="0" noProof="0" dirty="0">
                <a:ln>
                  <a:noFill/>
                </a:ln>
                <a:solidFill>
                  <a:srgbClr val="585858"/>
                </a:solidFill>
                <a:effectLst/>
                <a:uLnTx/>
                <a:uFillTx/>
                <a:latin typeface="Arial"/>
                <a:ea typeface="+mn-ea"/>
                <a:cs typeface="Arial"/>
              </a:rPr>
              <a:t>remote interpreting</a:t>
            </a:r>
            <a:r>
              <a:rPr kumimoji="0" sz="3000" b="0" i="0" u="none" strike="noStrike" kern="1200" cap="none" spc="-4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(VRI)</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680"/>
              </a:spcBef>
              <a:spcAft>
                <a:spcPts val="0"/>
              </a:spcAft>
              <a:buClr>
                <a:srgbClr val="7E7E7E"/>
              </a:buClr>
              <a:buSzTx/>
              <a:buFontTx/>
              <a:buChar char="•"/>
              <a:tabLst>
                <a:tab pos="301625" algn="l"/>
              </a:tabLst>
              <a:defRPr/>
            </a:pPr>
            <a:r>
              <a:rPr kumimoji="0" sz="3000" b="0" i="0" u="none" strike="noStrike" kern="1200" cap="none" spc="-15" normalizeH="0" baseline="0" noProof="0" dirty="0">
                <a:ln>
                  <a:noFill/>
                </a:ln>
                <a:solidFill>
                  <a:srgbClr val="585858"/>
                </a:solidFill>
                <a:effectLst/>
                <a:uLnTx/>
                <a:uFillTx/>
                <a:latin typeface="Arial"/>
                <a:ea typeface="+mn-ea"/>
                <a:cs typeface="Arial"/>
              </a:rPr>
              <a:t>Written</a:t>
            </a:r>
            <a:r>
              <a:rPr kumimoji="0" sz="3000" b="0" i="0" u="none" strike="noStrike" kern="1200" cap="none" spc="-1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materials</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0140315" algn="l"/>
              </a:tabLst>
            </a:pPr>
            <a:r>
              <a:rPr spc="-740" dirty="0"/>
              <a:t> </a:t>
            </a:r>
            <a:r>
              <a:rPr spc="-45" dirty="0"/>
              <a:t>Auxiliary </a:t>
            </a:r>
            <a:r>
              <a:rPr spc="-40" dirty="0"/>
              <a:t>aids </a:t>
            </a:r>
            <a:r>
              <a:rPr spc="-35" dirty="0"/>
              <a:t>and</a:t>
            </a:r>
            <a:r>
              <a:rPr spc="-330" dirty="0"/>
              <a:t> </a:t>
            </a:r>
            <a:r>
              <a:rPr spc="-45" dirty="0"/>
              <a:t>services	</a:t>
            </a:r>
          </a:p>
        </p:txBody>
      </p:sp>
      <p:sp>
        <p:nvSpPr>
          <p:cNvPr id="4" name="object 4"/>
          <p:cNvSpPr/>
          <p:nvPr/>
        </p:nvSpPr>
        <p:spPr>
          <a:xfrm>
            <a:off x="7772400" y="1981200"/>
            <a:ext cx="3915917" cy="39174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3100" y="2417526"/>
            <a:ext cx="9944100" cy="2802255"/>
          </a:xfrm>
          <a:prstGeom prst="rect">
            <a:avLst/>
          </a:prstGeom>
        </p:spPr>
        <p:txBody>
          <a:bodyPr vert="horz" wrap="square" lIns="0" tIns="67310" rIns="0" bIns="0" rtlCol="0">
            <a:spAutoFit/>
          </a:bodyPr>
          <a:lstStyle/>
          <a:p>
            <a:pPr marL="104139" marR="5080" lvl="0" indent="20955" algn="l" defTabSz="914400" rtl="0" eaLnBrk="1" fontAlgn="auto" latinLnBrk="0" hangingPunct="1">
              <a:lnSpc>
                <a:spcPts val="3460"/>
              </a:lnSpc>
              <a:spcBef>
                <a:spcPts val="530"/>
              </a:spcBef>
              <a:spcAft>
                <a:spcPts val="0"/>
              </a:spcAft>
              <a:buClrTx/>
              <a:buSzTx/>
              <a:buFontTx/>
              <a:buNone/>
              <a:tabLst/>
              <a:defRPr/>
            </a:pPr>
            <a:r>
              <a:rPr kumimoji="0" sz="3200" b="0" i="1" u="none" strike="noStrike" kern="1200" cap="none" spc="-10" normalizeH="0" baseline="0" noProof="0" dirty="0">
                <a:ln>
                  <a:noFill/>
                </a:ln>
                <a:solidFill>
                  <a:srgbClr val="585858"/>
                </a:solidFill>
                <a:effectLst/>
                <a:uLnTx/>
                <a:uFillTx/>
                <a:latin typeface="Arial"/>
                <a:ea typeface="+mn-ea"/>
                <a:cs typeface="Arial"/>
              </a:rPr>
              <a:t>Qualified interpreter </a:t>
            </a:r>
            <a:r>
              <a:rPr kumimoji="0" sz="3200" b="0" i="0" u="none" strike="noStrike" kern="1200" cap="none" spc="-5" normalizeH="0" baseline="0" noProof="0" dirty="0">
                <a:ln>
                  <a:noFill/>
                </a:ln>
                <a:solidFill>
                  <a:srgbClr val="585858"/>
                </a:solidFill>
                <a:effectLst/>
                <a:uLnTx/>
                <a:uFillTx/>
                <a:latin typeface="Arial"/>
                <a:ea typeface="+mn-ea"/>
                <a:cs typeface="Arial"/>
              </a:rPr>
              <a:t>means an </a:t>
            </a:r>
            <a:r>
              <a:rPr kumimoji="0" sz="3200" b="0" i="0" u="none" strike="noStrike" kern="1200" cap="none" spc="-10" normalizeH="0" baseline="0" noProof="0" dirty="0">
                <a:ln>
                  <a:noFill/>
                </a:ln>
                <a:solidFill>
                  <a:srgbClr val="585858"/>
                </a:solidFill>
                <a:effectLst/>
                <a:uLnTx/>
                <a:uFillTx/>
                <a:latin typeface="Arial"/>
                <a:ea typeface="+mn-ea"/>
                <a:cs typeface="Arial"/>
              </a:rPr>
              <a:t>interpreter </a:t>
            </a:r>
            <a:r>
              <a:rPr kumimoji="0" sz="3200" b="0" i="0" u="none" strike="noStrike" kern="1200" cap="none" spc="-5" normalizeH="0" baseline="0" noProof="0" dirty="0">
                <a:ln>
                  <a:noFill/>
                </a:ln>
                <a:solidFill>
                  <a:srgbClr val="585858"/>
                </a:solidFill>
                <a:effectLst/>
                <a:uLnTx/>
                <a:uFillTx/>
                <a:latin typeface="Arial"/>
                <a:ea typeface="+mn-ea"/>
                <a:cs typeface="Arial"/>
              </a:rPr>
              <a:t>who, via VRI  service or an on-site </a:t>
            </a:r>
            <a:r>
              <a:rPr kumimoji="0" sz="3200" b="0" i="0" u="none" strike="noStrike" kern="1200" cap="none" spc="-10" normalizeH="0" baseline="0" noProof="0" dirty="0">
                <a:ln>
                  <a:noFill/>
                </a:ln>
                <a:solidFill>
                  <a:srgbClr val="585858"/>
                </a:solidFill>
                <a:effectLst/>
                <a:uLnTx/>
                <a:uFillTx/>
                <a:latin typeface="Arial"/>
                <a:ea typeface="+mn-ea"/>
                <a:cs typeface="Arial"/>
              </a:rPr>
              <a:t>appearance, </a:t>
            </a:r>
            <a:r>
              <a:rPr kumimoji="0" sz="3200" b="0" i="0" u="none" strike="noStrike" kern="1200" cap="none" spc="-5" normalizeH="0" baseline="0" noProof="0" dirty="0">
                <a:ln>
                  <a:noFill/>
                </a:ln>
                <a:solidFill>
                  <a:srgbClr val="585858"/>
                </a:solidFill>
                <a:effectLst/>
                <a:uLnTx/>
                <a:uFillTx/>
                <a:latin typeface="Arial"/>
                <a:ea typeface="+mn-ea"/>
                <a:cs typeface="Arial"/>
              </a:rPr>
              <a:t>is able to</a:t>
            </a:r>
            <a:r>
              <a:rPr kumimoji="0" sz="3200" b="0" i="0" u="none" strike="noStrike" kern="1200" cap="none" spc="15"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interpret: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955"/>
              </a:spcBef>
              <a:spcAft>
                <a:spcPts val="0"/>
              </a:spcAft>
              <a:buClr>
                <a:srgbClr val="6E6E74"/>
              </a:buClr>
              <a:buSzTx/>
              <a:buFontTx/>
              <a:buChar char="•"/>
              <a:tabLst>
                <a:tab pos="241300" algn="l"/>
              </a:tabLst>
              <a:defRPr/>
            </a:pPr>
            <a:r>
              <a:rPr kumimoji="0" sz="3200" b="0" i="0" u="none" strike="noStrike" kern="1200" cap="none" spc="-30" normalizeH="0" baseline="0" noProof="0" dirty="0">
                <a:ln>
                  <a:noFill/>
                </a:ln>
                <a:solidFill>
                  <a:srgbClr val="585858"/>
                </a:solidFill>
                <a:effectLst/>
                <a:uLnTx/>
                <a:uFillTx/>
                <a:latin typeface="Arial"/>
                <a:ea typeface="+mn-ea"/>
                <a:cs typeface="Arial"/>
              </a:rPr>
              <a:t>effectively, accurately, </a:t>
            </a:r>
            <a:r>
              <a:rPr kumimoji="0" sz="3200" b="0" i="0" u="none" strike="noStrike" kern="1200" cap="none" spc="-5" normalizeH="0" baseline="0" noProof="0" dirty="0">
                <a:ln>
                  <a:noFill/>
                </a:ln>
                <a:solidFill>
                  <a:srgbClr val="585858"/>
                </a:solidFill>
                <a:effectLst/>
                <a:uLnTx/>
                <a:uFillTx/>
                <a:latin typeface="Arial"/>
                <a:ea typeface="+mn-ea"/>
                <a:cs typeface="Arial"/>
              </a:rPr>
              <a:t>and</a:t>
            </a:r>
            <a:r>
              <a:rPr kumimoji="0" sz="3200" b="0" i="0" u="none" strike="noStrike" kern="1200" cap="none" spc="35"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impartially</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1015"/>
              </a:spcBef>
              <a:spcAft>
                <a:spcPts val="0"/>
              </a:spcAft>
              <a:buClr>
                <a:srgbClr val="6E6E74"/>
              </a:buClr>
              <a:buSzTx/>
              <a:buFontTx/>
              <a:buChar char="•"/>
              <a:tabLst>
                <a:tab pos="24130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both receptively and</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expressively</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1019"/>
              </a:spcBef>
              <a:spcAft>
                <a:spcPts val="0"/>
              </a:spcAft>
              <a:buClr>
                <a:srgbClr val="6E6E74"/>
              </a:buClr>
              <a:buSzTx/>
              <a:buFontTx/>
              <a:buChar char="•"/>
              <a:tabLst>
                <a:tab pos="24130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using any necessary specialized</a:t>
            </a:r>
            <a:r>
              <a:rPr kumimoji="0" sz="3200" b="0" i="0" u="none" strike="noStrike" kern="1200" cap="none" spc="-30"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vocabulary</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477010" algn="l"/>
                <a:tab pos="10140315" algn="l"/>
              </a:tabLst>
            </a:pPr>
            <a:r>
              <a:rPr dirty="0"/>
              <a:t> 	</a:t>
            </a:r>
            <a:r>
              <a:rPr spc="-50" dirty="0"/>
              <a:t>Qualified</a:t>
            </a:r>
            <a:r>
              <a:rPr spc="-140" dirty="0"/>
              <a:t> </a:t>
            </a:r>
            <a:r>
              <a:rPr spc="-50" dirty="0"/>
              <a:t>Interpreter	</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8628" rIns="0" bIns="0" rtlCol="0">
            <a:spAutoFit/>
          </a:bodyPr>
          <a:lstStyle/>
          <a:p>
            <a:pPr marL="173990">
              <a:lnSpc>
                <a:spcPct val="100000"/>
              </a:lnSpc>
              <a:spcBef>
                <a:spcPts val="100"/>
              </a:spcBef>
              <a:tabLst>
                <a:tab pos="10140315" algn="l"/>
              </a:tabLst>
            </a:pPr>
            <a:r>
              <a:rPr sz="4800" dirty="0"/>
              <a:t> </a:t>
            </a:r>
            <a:r>
              <a:rPr sz="4800" spc="105" dirty="0"/>
              <a:t> </a:t>
            </a:r>
            <a:r>
              <a:rPr sz="4800" spc="-40" dirty="0"/>
              <a:t>Video </a:t>
            </a:r>
            <a:r>
              <a:rPr sz="4800" spc="-45" dirty="0"/>
              <a:t>Remote </a:t>
            </a:r>
            <a:r>
              <a:rPr sz="4800" spc="-50" dirty="0"/>
              <a:t>Interpreting</a:t>
            </a:r>
            <a:r>
              <a:rPr sz="4800" spc="-290" dirty="0"/>
              <a:t> </a:t>
            </a:r>
            <a:r>
              <a:rPr sz="4800" spc="-40" dirty="0"/>
              <a:t>(VRI)	</a:t>
            </a:r>
            <a:endParaRPr sz="4800"/>
          </a:p>
        </p:txBody>
      </p:sp>
      <p:sp>
        <p:nvSpPr>
          <p:cNvPr id="3" name="object 3"/>
          <p:cNvSpPr txBox="1"/>
          <p:nvPr/>
        </p:nvSpPr>
        <p:spPr>
          <a:xfrm>
            <a:off x="1084173" y="1819318"/>
            <a:ext cx="9801860" cy="3763645"/>
          </a:xfrm>
          <a:prstGeom prst="rect">
            <a:avLst/>
          </a:prstGeom>
        </p:spPr>
        <p:txBody>
          <a:bodyPr vert="horz" wrap="square" lIns="0" tIns="67310" rIns="0" bIns="0" rtlCol="0">
            <a:spAutoFit/>
          </a:bodyPr>
          <a:lstStyle/>
          <a:p>
            <a:pPr marL="12700" marR="1978025" lvl="0" indent="0" algn="l" defTabSz="914400" rtl="0" eaLnBrk="1" fontAlgn="auto" latinLnBrk="0" hangingPunct="1">
              <a:lnSpc>
                <a:spcPts val="3460"/>
              </a:lnSpc>
              <a:spcBef>
                <a:spcPts val="530"/>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If VRI is chosen, </a:t>
            </a:r>
            <a:r>
              <a:rPr kumimoji="0" sz="3200" b="1" i="1" u="none" strike="noStrike" kern="1200" cap="none" spc="-5" normalizeH="0" baseline="0" noProof="0" dirty="0">
                <a:ln>
                  <a:noFill/>
                </a:ln>
                <a:solidFill>
                  <a:srgbClr val="585858"/>
                </a:solidFill>
                <a:effectLst/>
                <a:uLnTx/>
                <a:uFillTx/>
                <a:latin typeface="Arial"/>
                <a:ea typeface="+mn-ea"/>
                <a:cs typeface="Arial"/>
              </a:rPr>
              <a:t>all </a:t>
            </a:r>
            <a:r>
              <a:rPr kumimoji="0" sz="3200" b="0" i="0" u="none" strike="noStrike" kern="1200" cap="none" spc="-5" normalizeH="0" baseline="0" noProof="0" dirty="0">
                <a:ln>
                  <a:noFill/>
                </a:ln>
                <a:solidFill>
                  <a:srgbClr val="585858"/>
                </a:solidFill>
                <a:effectLst/>
                <a:uLnTx/>
                <a:uFillTx/>
                <a:latin typeface="Arial"/>
                <a:ea typeface="+mn-ea"/>
                <a:cs typeface="Arial"/>
              </a:rPr>
              <a:t>of the following specific  </a:t>
            </a:r>
            <a:r>
              <a:rPr kumimoji="0" sz="3200" b="0" i="0" u="none" strike="noStrike" kern="1200" cap="none" spc="-10" normalizeH="0" baseline="0" noProof="0" dirty="0">
                <a:ln>
                  <a:noFill/>
                </a:ln>
                <a:solidFill>
                  <a:srgbClr val="585858"/>
                </a:solidFill>
                <a:effectLst/>
                <a:uLnTx/>
                <a:uFillTx/>
                <a:latin typeface="Arial"/>
                <a:ea typeface="+mn-ea"/>
                <a:cs typeface="Arial"/>
              </a:rPr>
              <a:t>performance </a:t>
            </a:r>
            <a:r>
              <a:rPr kumimoji="0" sz="3200" b="0" i="0" u="none" strike="noStrike" kern="1200" cap="none" spc="-5" normalizeH="0" baseline="0" noProof="0" dirty="0">
                <a:ln>
                  <a:noFill/>
                </a:ln>
                <a:solidFill>
                  <a:srgbClr val="585858"/>
                </a:solidFill>
                <a:effectLst/>
                <a:uLnTx/>
                <a:uFillTx/>
                <a:latin typeface="Arial"/>
                <a:ea typeface="+mn-ea"/>
                <a:cs typeface="Arial"/>
              </a:rPr>
              <a:t>standards must be</a:t>
            </a:r>
            <a:r>
              <a:rPr kumimoji="0" sz="3200" b="0" i="0" u="none" strike="noStrike" kern="1200" cap="none" spc="-35"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met: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926465" marR="5080" lvl="0" indent="-462915" algn="l" defTabSz="914400" rtl="0" eaLnBrk="1" fontAlgn="auto" latinLnBrk="0" hangingPunct="1">
              <a:lnSpc>
                <a:spcPts val="3460"/>
              </a:lnSpc>
              <a:spcBef>
                <a:spcPts val="1390"/>
              </a:spcBef>
              <a:spcAft>
                <a:spcPts val="0"/>
              </a:spcAft>
              <a:buClrTx/>
              <a:buSzTx/>
              <a:buFontTx/>
              <a:buChar char="•"/>
              <a:tabLst>
                <a:tab pos="927100" algn="l"/>
                <a:tab pos="927735"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Real-time, full-motion video and audio over a  dedicated high-speed, wide-bandwidth video  connection or wireless connection that </a:t>
            </a:r>
            <a:r>
              <a:rPr kumimoji="0" sz="3200" b="0" i="0" u="none" strike="noStrike" kern="1200" cap="none" spc="-10" normalizeH="0" baseline="0" noProof="0" dirty="0">
                <a:ln>
                  <a:noFill/>
                </a:ln>
                <a:solidFill>
                  <a:srgbClr val="585858"/>
                </a:solidFill>
                <a:effectLst/>
                <a:uLnTx/>
                <a:uFillTx/>
                <a:latin typeface="Arial"/>
                <a:ea typeface="+mn-ea"/>
                <a:cs typeface="Arial"/>
              </a:rPr>
              <a:t>delivers  </a:t>
            </a:r>
            <a:r>
              <a:rPr kumimoji="0" sz="3200" b="0" i="0" u="none" strike="noStrike" kern="1200" cap="none" spc="-5" normalizeH="0" baseline="0" noProof="0" dirty="0">
                <a:ln>
                  <a:noFill/>
                </a:ln>
                <a:solidFill>
                  <a:srgbClr val="585858"/>
                </a:solidFill>
                <a:effectLst/>
                <a:uLnTx/>
                <a:uFillTx/>
                <a:latin typeface="Arial"/>
                <a:ea typeface="+mn-ea"/>
                <a:cs typeface="Arial"/>
              </a:rPr>
              <a:t>high-quality video </a:t>
            </a:r>
            <a:r>
              <a:rPr kumimoji="0" sz="3200" b="0" i="0" u="none" strike="noStrike" kern="1200" cap="none" spc="-10" normalizeH="0" baseline="0" noProof="0" dirty="0">
                <a:ln>
                  <a:noFill/>
                </a:ln>
                <a:solidFill>
                  <a:srgbClr val="585858"/>
                </a:solidFill>
                <a:effectLst/>
                <a:uLnTx/>
                <a:uFillTx/>
                <a:latin typeface="Arial"/>
                <a:ea typeface="+mn-ea"/>
                <a:cs typeface="Arial"/>
              </a:rPr>
              <a:t>images </a:t>
            </a:r>
            <a:r>
              <a:rPr kumimoji="0" sz="3200" b="0" i="0" u="none" strike="noStrike" kern="1200" cap="none" spc="-5" normalizeH="0" baseline="0" noProof="0" dirty="0">
                <a:ln>
                  <a:noFill/>
                </a:ln>
                <a:solidFill>
                  <a:srgbClr val="585858"/>
                </a:solidFill>
                <a:effectLst/>
                <a:uLnTx/>
                <a:uFillTx/>
                <a:latin typeface="Arial"/>
                <a:ea typeface="+mn-ea"/>
                <a:cs typeface="Arial"/>
              </a:rPr>
              <a:t>that do not produce  lags, </a:t>
            </a:r>
            <a:r>
              <a:rPr kumimoji="0" sz="3200" b="0" i="0" u="none" strike="noStrike" kern="1200" cap="none" spc="-40" normalizeH="0" baseline="0" noProof="0" dirty="0">
                <a:ln>
                  <a:noFill/>
                </a:ln>
                <a:solidFill>
                  <a:srgbClr val="585858"/>
                </a:solidFill>
                <a:effectLst/>
                <a:uLnTx/>
                <a:uFillTx/>
                <a:latin typeface="Arial"/>
                <a:ea typeface="+mn-ea"/>
                <a:cs typeface="Arial"/>
              </a:rPr>
              <a:t>choppy, blurry, </a:t>
            </a:r>
            <a:r>
              <a:rPr kumimoji="0" sz="3200" b="0" i="0" u="none" strike="noStrike" kern="1200" cap="none" spc="-5" normalizeH="0" baseline="0" noProof="0" dirty="0">
                <a:ln>
                  <a:noFill/>
                </a:ln>
                <a:solidFill>
                  <a:srgbClr val="585858"/>
                </a:solidFill>
                <a:effectLst/>
                <a:uLnTx/>
                <a:uFillTx/>
                <a:latin typeface="Arial"/>
                <a:ea typeface="+mn-ea"/>
                <a:cs typeface="Arial"/>
              </a:rPr>
              <a:t>or </a:t>
            </a:r>
            <a:r>
              <a:rPr kumimoji="0" sz="3200" b="0" i="0" u="none" strike="noStrike" kern="1200" cap="none" spc="-10" normalizeH="0" baseline="0" noProof="0" dirty="0">
                <a:ln>
                  <a:noFill/>
                </a:ln>
                <a:solidFill>
                  <a:srgbClr val="585858"/>
                </a:solidFill>
                <a:effectLst/>
                <a:uLnTx/>
                <a:uFillTx/>
                <a:latin typeface="Arial"/>
                <a:ea typeface="+mn-ea"/>
                <a:cs typeface="Arial"/>
              </a:rPr>
              <a:t>grainy </a:t>
            </a:r>
            <a:r>
              <a:rPr kumimoji="0" sz="3200" b="0" i="0" u="none" strike="noStrike" kern="1200" cap="none" spc="-5" normalizeH="0" baseline="0" noProof="0" dirty="0">
                <a:ln>
                  <a:noFill/>
                </a:ln>
                <a:solidFill>
                  <a:srgbClr val="585858"/>
                </a:solidFill>
                <a:effectLst/>
                <a:uLnTx/>
                <a:uFillTx/>
                <a:latin typeface="Arial"/>
                <a:ea typeface="+mn-ea"/>
                <a:cs typeface="Arial"/>
              </a:rPr>
              <a:t>images, or </a:t>
            </a:r>
            <a:r>
              <a:rPr kumimoji="0" sz="3200" b="0" i="0" u="none" strike="noStrike" kern="1200" cap="none" spc="-10" normalizeH="0" baseline="0" noProof="0" dirty="0">
                <a:ln>
                  <a:noFill/>
                </a:ln>
                <a:solidFill>
                  <a:srgbClr val="585858"/>
                </a:solidFill>
                <a:effectLst/>
                <a:uLnTx/>
                <a:uFillTx/>
                <a:latin typeface="Arial"/>
                <a:ea typeface="+mn-ea"/>
                <a:cs typeface="Arial"/>
              </a:rPr>
              <a:t>irregular  </a:t>
            </a:r>
            <a:r>
              <a:rPr kumimoji="0" sz="3200" b="0" i="0" u="none" strike="noStrike" kern="1200" cap="none" spc="-5" normalizeH="0" baseline="0" noProof="0" dirty="0">
                <a:ln>
                  <a:noFill/>
                </a:ln>
                <a:solidFill>
                  <a:srgbClr val="585858"/>
                </a:solidFill>
                <a:effectLst/>
                <a:uLnTx/>
                <a:uFillTx/>
                <a:latin typeface="Arial"/>
                <a:ea typeface="+mn-ea"/>
                <a:cs typeface="Arial"/>
              </a:rPr>
              <a:t>pauses in</a:t>
            </a:r>
            <a:r>
              <a:rPr kumimoji="0" sz="3200" b="0" i="0" u="none" strike="noStrike" kern="1200" cap="none" spc="-15"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communication;</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8628" rIns="0" bIns="0" rtlCol="0">
            <a:spAutoFit/>
          </a:bodyPr>
          <a:lstStyle/>
          <a:p>
            <a:pPr marL="173990">
              <a:lnSpc>
                <a:spcPct val="100000"/>
              </a:lnSpc>
              <a:spcBef>
                <a:spcPts val="100"/>
              </a:spcBef>
              <a:tabLst>
                <a:tab pos="10140315" algn="l"/>
              </a:tabLst>
            </a:pPr>
            <a:r>
              <a:rPr sz="4800" dirty="0"/>
              <a:t> </a:t>
            </a:r>
            <a:r>
              <a:rPr sz="4800" spc="105" dirty="0"/>
              <a:t> </a:t>
            </a:r>
            <a:r>
              <a:rPr sz="4800" spc="-40" dirty="0"/>
              <a:t>Video </a:t>
            </a:r>
            <a:r>
              <a:rPr sz="4800" spc="-45" dirty="0"/>
              <a:t>Remote </a:t>
            </a:r>
            <a:r>
              <a:rPr sz="4800" spc="-50" dirty="0"/>
              <a:t>Interpreting</a:t>
            </a:r>
            <a:r>
              <a:rPr sz="4800" spc="-290" dirty="0"/>
              <a:t> </a:t>
            </a:r>
            <a:r>
              <a:rPr sz="4800" spc="-40" dirty="0"/>
              <a:t>(VRI)	</a:t>
            </a:r>
            <a:endParaRPr sz="4800"/>
          </a:p>
        </p:txBody>
      </p:sp>
      <p:sp>
        <p:nvSpPr>
          <p:cNvPr id="3" name="object 3"/>
          <p:cNvSpPr txBox="1"/>
          <p:nvPr/>
        </p:nvSpPr>
        <p:spPr>
          <a:xfrm>
            <a:off x="1535683" y="1819318"/>
            <a:ext cx="9481820" cy="3940810"/>
          </a:xfrm>
          <a:prstGeom prst="rect">
            <a:avLst/>
          </a:prstGeom>
        </p:spPr>
        <p:txBody>
          <a:bodyPr vert="horz" wrap="square" lIns="0" tIns="67310" rIns="0" bIns="0" rtlCol="0">
            <a:spAutoFit/>
          </a:bodyPr>
          <a:lstStyle/>
          <a:p>
            <a:pPr marL="475615" marR="5080" lvl="0" indent="-463550" algn="l" defTabSz="914400" rtl="0" eaLnBrk="1" fontAlgn="auto" latinLnBrk="0" hangingPunct="1">
              <a:lnSpc>
                <a:spcPts val="3460"/>
              </a:lnSpc>
              <a:spcBef>
                <a:spcPts val="530"/>
              </a:spcBef>
              <a:spcAft>
                <a:spcPts val="0"/>
              </a:spcAft>
              <a:buClrTx/>
              <a:buSzTx/>
              <a:buFontTx/>
              <a:buChar char="•"/>
              <a:tabLst>
                <a:tab pos="475615" algn="l"/>
                <a:tab pos="4762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 sharply </a:t>
            </a:r>
            <a:r>
              <a:rPr kumimoji="0" sz="3200" b="0" i="0" u="none" strike="noStrike" kern="1200" cap="none" spc="-10" normalizeH="0" baseline="0" noProof="0" dirty="0">
                <a:ln>
                  <a:noFill/>
                </a:ln>
                <a:solidFill>
                  <a:srgbClr val="585858"/>
                </a:solidFill>
                <a:effectLst/>
                <a:uLnTx/>
                <a:uFillTx/>
                <a:latin typeface="Arial"/>
                <a:ea typeface="+mn-ea"/>
                <a:cs typeface="Arial"/>
              </a:rPr>
              <a:t>delineated image </a:t>
            </a:r>
            <a:r>
              <a:rPr kumimoji="0" sz="3200" b="0" i="0" u="none" strike="noStrike" kern="1200" cap="none" spc="-5" normalizeH="0" baseline="0" noProof="0" dirty="0">
                <a:ln>
                  <a:noFill/>
                </a:ln>
                <a:solidFill>
                  <a:srgbClr val="585858"/>
                </a:solidFill>
                <a:effectLst/>
                <a:uLnTx/>
                <a:uFillTx/>
                <a:latin typeface="Arial"/>
                <a:ea typeface="+mn-ea"/>
                <a:cs typeface="Arial"/>
              </a:rPr>
              <a:t>that is large </a:t>
            </a:r>
            <a:r>
              <a:rPr kumimoji="0" sz="3200" b="0" i="0" u="none" strike="noStrike" kern="1200" cap="none" spc="-10" normalizeH="0" baseline="0" noProof="0" dirty="0">
                <a:ln>
                  <a:noFill/>
                </a:ln>
                <a:solidFill>
                  <a:srgbClr val="585858"/>
                </a:solidFill>
                <a:effectLst/>
                <a:uLnTx/>
                <a:uFillTx/>
                <a:latin typeface="Arial"/>
                <a:ea typeface="+mn-ea"/>
                <a:cs typeface="Arial"/>
              </a:rPr>
              <a:t>enough</a:t>
            </a:r>
            <a:r>
              <a:rPr kumimoji="0" sz="3200" b="0" i="0" u="none" strike="noStrike" kern="1200" cap="none" spc="-160"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to  display the interpreter’s face, arms, hands, </a:t>
            </a:r>
            <a:r>
              <a:rPr kumimoji="0" sz="3200" b="0" i="0" u="none" strike="noStrike" kern="1200" cap="none" spc="-10" normalizeH="0" baseline="0" noProof="0" dirty="0">
                <a:ln>
                  <a:noFill/>
                </a:ln>
                <a:solidFill>
                  <a:srgbClr val="585858"/>
                </a:solidFill>
                <a:effectLst/>
                <a:uLnTx/>
                <a:uFillTx/>
                <a:latin typeface="Arial"/>
                <a:ea typeface="+mn-ea"/>
                <a:cs typeface="Arial"/>
              </a:rPr>
              <a:t>and  </a:t>
            </a:r>
            <a:r>
              <a:rPr kumimoji="0" sz="3200" b="0" i="0" u="none" strike="noStrike" kern="1200" cap="none" spc="-5" normalizeH="0" baseline="0" noProof="0" dirty="0">
                <a:ln>
                  <a:noFill/>
                </a:ln>
                <a:solidFill>
                  <a:srgbClr val="585858"/>
                </a:solidFill>
                <a:effectLst/>
                <a:uLnTx/>
                <a:uFillTx/>
                <a:latin typeface="Arial"/>
                <a:ea typeface="+mn-ea"/>
                <a:cs typeface="Arial"/>
              </a:rPr>
              <a:t>fingers, and the face, arms, hands, and </a:t>
            </a:r>
            <a:r>
              <a:rPr kumimoji="0" sz="3200" b="0" i="0" u="none" strike="noStrike" kern="1200" cap="none" spc="-10" normalizeH="0" baseline="0" noProof="0" dirty="0">
                <a:ln>
                  <a:noFill/>
                </a:ln>
                <a:solidFill>
                  <a:srgbClr val="585858"/>
                </a:solidFill>
                <a:effectLst/>
                <a:uLnTx/>
                <a:uFillTx/>
                <a:latin typeface="Arial"/>
                <a:ea typeface="+mn-ea"/>
                <a:cs typeface="Arial"/>
              </a:rPr>
              <a:t>fingers of  </a:t>
            </a:r>
            <a:r>
              <a:rPr kumimoji="0" sz="3200" b="0" i="0" u="none" strike="noStrike" kern="1200" cap="none" spc="-5" normalizeH="0" baseline="0" noProof="0" dirty="0">
                <a:ln>
                  <a:noFill/>
                </a:ln>
                <a:solidFill>
                  <a:srgbClr val="585858"/>
                </a:solidFill>
                <a:effectLst/>
                <a:uLnTx/>
                <a:uFillTx/>
                <a:latin typeface="Arial"/>
                <a:ea typeface="+mn-ea"/>
                <a:cs typeface="Arial"/>
              </a:rPr>
              <a:t>the person using sign </a:t>
            </a:r>
            <a:r>
              <a:rPr kumimoji="0" sz="3200" b="0" i="0" u="none" strike="noStrike" kern="1200" cap="none" spc="-10" normalizeH="0" baseline="0" noProof="0" dirty="0">
                <a:ln>
                  <a:noFill/>
                </a:ln>
                <a:solidFill>
                  <a:srgbClr val="585858"/>
                </a:solidFill>
                <a:effectLst/>
                <a:uLnTx/>
                <a:uFillTx/>
                <a:latin typeface="Arial"/>
                <a:ea typeface="+mn-ea"/>
                <a:cs typeface="Arial"/>
              </a:rPr>
              <a:t>language, </a:t>
            </a:r>
            <a:r>
              <a:rPr kumimoji="0" sz="3200" b="0" i="0" u="none" strike="noStrike" kern="1200" cap="none" spc="-5" normalizeH="0" baseline="0" noProof="0" dirty="0">
                <a:ln>
                  <a:noFill/>
                </a:ln>
                <a:solidFill>
                  <a:srgbClr val="585858"/>
                </a:solidFill>
                <a:effectLst/>
                <a:uLnTx/>
                <a:uFillTx/>
                <a:latin typeface="Arial"/>
                <a:ea typeface="+mn-ea"/>
                <a:cs typeface="Arial"/>
              </a:rPr>
              <a:t>regardless of </a:t>
            </a:r>
            <a:r>
              <a:rPr kumimoji="0" sz="3200" b="0" i="0" u="none" strike="noStrike" kern="1200" cap="none" spc="-10" normalizeH="0" baseline="0" noProof="0" dirty="0">
                <a:ln>
                  <a:noFill/>
                </a:ln>
                <a:solidFill>
                  <a:srgbClr val="585858"/>
                </a:solidFill>
                <a:effectLst/>
                <a:uLnTx/>
                <a:uFillTx/>
                <a:latin typeface="Arial"/>
                <a:ea typeface="+mn-ea"/>
                <a:cs typeface="Arial"/>
              </a:rPr>
              <a:t>his  </a:t>
            </a:r>
            <a:r>
              <a:rPr kumimoji="0" sz="3200" b="0" i="0" u="none" strike="noStrike" kern="1200" cap="none" spc="-5" normalizeH="0" baseline="0" noProof="0" dirty="0">
                <a:ln>
                  <a:noFill/>
                </a:ln>
                <a:solidFill>
                  <a:srgbClr val="585858"/>
                </a:solidFill>
                <a:effectLst/>
                <a:uLnTx/>
                <a:uFillTx/>
                <a:latin typeface="Arial"/>
                <a:ea typeface="+mn-ea"/>
                <a:cs typeface="Arial"/>
              </a:rPr>
              <a:t>or her body</a:t>
            </a:r>
            <a:r>
              <a:rPr kumimoji="0" sz="3200" b="0" i="0" u="none" strike="noStrike" kern="1200" cap="none" spc="-10" normalizeH="0" baseline="0" noProof="0" dirty="0">
                <a:ln>
                  <a:noFill/>
                </a:ln>
                <a:solidFill>
                  <a:srgbClr val="585858"/>
                </a:solidFill>
                <a:effectLst/>
                <a:uLnTx/>
                <a:uFillTx/>
                <a:latin typeface="Arial"/>
                <a:ea typeface="+mn-ea"/>
                <a:cs typeface="Arial"/>
              </a:rPr>
              <a:t> position;</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475615" marR="0" lvl="0" indent="-463550" algn="l" defTabSz="914400" rtl="0" eaLnBrk="1" fontAlgn="auto" latinLnBrk="0" hangingPunct="1">
              <a:lnSpc>
                <a:spcPct val="100000"/>
              </a:lnSpc>
              <a:spcBef>
                <a:spcPts val="944"/>
              </a:spcBef>
              <a:spcAft>
                <a:spcPts val="0"/>
              </a:spcAft>
              <a:buClrTx/>
              <a:buSzTx/>
              <a:buFontTx/>
              <a:buChar char="•"/>
              <a:tabLst>
                <a:tab pos="475615" algn="l"/>
                <a:tab pos="4762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 </a:t>
            </a:r>
            <a:r>
              <a:rPr kumimoji="0" sz="3200" b="0" i="0" u="none" strike="noStrike" kern="1200" cap="none" spc="-35" normalizeH="0" baseline="0" noProof="0" dirty="0">
                <a:ln>
                  <a:noFill/>
                </a:ln>
                <a:solidFill>
                  <a:srgbClr val="585858"/>
                </a:solidFill>
                <a:effectLst/>
                <a:uLnTx/>
                <a:uFillTx/>
                <a:latin typeface="Arial"/>
                <a:ea typeface="+mn-ea"/>
                <a:cs typeface="Arial"/>
              </a:rPr>
              <a:t>clear, </a:t>
            </a:r>
            <a:r>
              <a:rPr kumimoji="0" sz="3200" b="0" i="0" u="none" strike="noStrike" kern="1200" cap="none" spc="-10" normalizeH="0" baseline="0" noProof="0" dirty="0">
                <a:ln>
                  <a:noFill/>
                </a:ln>
                <a:solidFill>
                  <a:srgbClr val="585858"/>
                </a:solidFill>
                <a:effectLst/>
                <a:uLnTx/>
                <a:uFillTx/>
                <a:latin typeface="Arial"/>
                <a:ea typeface="+mn-ea"/>
                <a:cs typeface="Arial"/>
              </a:rPr>
              <a:t>audible </a:t>
            </a:r>
            <a:r>
              <a:rPr kumimoji="0" sz="3200" b="0" i="0" u="none" strike="noStrike" kern="1200" cap="none" spc="-5" normalizeH="0" baseline="0" noProof="0" dirty="0">
                <a:ln>
                  <a:noFill/>
                </a:ln>
                <a:solidFill>
                  <a:srgbClr val="585858"/>
                </a:solidFill>
                <a:effectLst/>
                <a:uLnTx/>
                <a:uFillTx/>
                <a:latin typeface="Arial"/>
                <a:ea typeface="+mn-ea"/>
                <a:cs typeface="Arial"/>
              </a:rPr>
              <a:t>transmission of voices;</a:t>
            </a:r>
            <a:r>
              <a:rPr kumimoji="0" sz="3200" b="0" i="0" u="none" strike="noStrike" kern="1200" cap="none" spc="-16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and</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475615" marR="53340" lvl="0" indent="-463550" algn="l" defTabSz="914400" rtl="0" eaLnBrk="1" fontAlgn="auto" latinLnBrk="0" hangingPunct="1">
              <a:lnSpc>
                <a:spcPts val="3460"/>
              </a:lnSpc>
              <a:spcBef>
                <a:spcPts val="1445"/>
              </a:spcBef>
              <a:spcAft>
                <a:spcPts val="0"/>
              </a:spcAft>
              <a:buClrTx/>
              <a:buSzTx/>
              <a:buFontTx/>
              <a:buChar char="•"/>
              <a:tabLst>
                <a:tab pos="475615" algn="l"/>
                <a:tab pos="476250"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Adequate </a:t>
            </a:r>
            <a:r>
              <a:rPr kumimoji="0" sz="3200" b="0" i="0" u="none" strike="noStrike" kern="1200" cap="none" spc="-20" normalizeH="0" baseline="0" noProof="0" dirty="0">
                <a:ln>
                  <a:noFill/>
                </a:ln>
                <a:solidFill>
                  <a:srgbClr val="585858"/>
                </a:solidFill>
                <a:effectLst/>
                <a:uLnTx/>
                <a:uFillTx/>
                <a:latin typeface="Arial"/>
                <a:ea typeface="+mn-ea"/>
                <a:cs typeface="Arial"/>
              </a:rPr>
              <a:t>staff </a:t>
            </a:r>
            <a:r>
              <a:rPr kumimoji="0" sz="3200" b="0" i="0" u="none" strike="noStrike" kern="1200" cap="none" spc="-10" normalizeH="0" baseline="0" noProof="0" dirty="0">
                <a:ln>
                  <a:noFill/>
                </a:ln>
                <a:solidFill>
                  <a:srgbClr val="585858"/>
                </a:solidFill>
                <a:effectLst/>
                <a:uLnTx/>
                <a:uFillTx/>
                <a:latin typeface="Arial"/>
                <a:ea typeface="+mn-ea"/>
                <a:cs typeface="Arial"/>
              </a:rPr>
              <a:t>training </a:t>
            </a:r>
            <a:r>
              <a:rPr kumimoji="0" sz="3200" b="0" i="0" u="none" strike="noStrike" kern="1200" cap="none" spc="-5" normalizeH="0" baseline="0" noProof="0" dirty="0">
                <a:ln>
                  <a:noFill/>
                </a:ln>
                <a:solidFill>
                  <a:srgbClr val="585858"/>
                </a:solidFill>
                <a:effectLst/>
                <a:uLnTx/>
                <a:uFillTx/>
                <a:latin typeface="Arial"/>
                <a:ea typeface="+mn-ea"/>
                <a:cs typeface="Arial"/>
              </a:rPr>
              <a:t>to ensure quick set-up </a:t>
            </a:r>
            <a:r>
              <a:rPr kumimoji="0" sz="3200" b="0" i="0" u="none" strike="noStrike" kern="1200" cap="none" spc="-10" normalizeH="0" baseline="0" noProof="0" dirty="0">
                <a:ln>
                  <a:noFill/>
                </a:ln>
                <a:solidFill>
                  <a:srgbClr val="585858"/>
                </a:solidFill>
                <a:effectLst/>
                <a:uLnTx/>
                <a:uFillTx/>
                <a:latin typeface="Arial"/>
                <a:ea typeface="+mn-ea"/>
                <a:cs typeface="Arial"/>
              </a:rPr>
              <a:t>and  proper</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operation.</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4580" y="1859619"/>
            <a:ext cx="6236970" cy="4307840"/>
          </a:xfrm>
          <a:prstGeom prst="rect">
            <a:avLst/>
          </a:prstGeom>
        </p:spPr>
        <p:txBody>
          <a:bodyPr vert="horz" wrap="square" lIns="0" tIns="64135" rIns="0" bIns="0" rtlCol="0">
            <a:spAutoFit/>
          </a:bodyPr>
          <a:lstStyle/>
          <a:p>
            <a:pPr marL="12700" marR="211454" lvl="0" indent="0" algn="l" defTabSz="914400" rtl="0" eaLnBrk="1" fontAlgn="auto" latinLnBrk="0" hangingPunct="1">
              <a:lnSpc>
                <a:spcPts val="3240"/>
              </a:lnSpc>
              <a:spcBef>
                <a:spcPts val="505"/>
              </a:spcBef>
              <a:spcAft>
                <a:spcPts val="0"/>
              </a:spcAft>
              <a:buClrTx/>
              <a:buSzTx/>
              <a:buFontTx/>
              <a:buNone/>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Examples of auxiliary aids and  </a:t>
            </a:r>
            <a:r>
              <a:rPr kumimoji="0" sz="3000" b="0" i="0" u="none" strike="noStrike" kern="1200" cap="none" spc="0" normalizeH="0" baseline="0" noProof="0" dirty="0">
                <a:ln>
                  <a:noFill/>
                </a:ln>
                <a:solidFill>
                  <a:srgbClr val="585858"/>
                </a:solidFill>
                <a:effectLst/>
                <a:uLnTx/>
                <a:uFillTx/>
                <a:latin typeface="Arial"/>
                <a:ea typeface="+mn-ea"/>
                <a:cs typeface="Arial"/>
              </a:rPr>
              <a:t>services for </a:t>
            </a:r>
            <a:r>
              <a:rPr kumimoji="0" sz="3000" b="0" i="0" u="none" strike="noStrike" kern="1200" cap="none" spc="-5" normalizeH="0" baseline="0" noProof="0" dirty="0">
                <a:ln>
                  <a:noFill/>
                </a:ln>
                <a:solidFill>
                  <a:srgbClr val="585858"/>
                </a:solidFill>
                <a:effectLst/>
                <a:uLnTx/>
                <a:uFillTx/>
                <a:latin typeface="Arial"/>
                <a:ea typeface="+mn-ea"/>
                <a:cs typeface="Arial"/>
              </a:rPr>
              <a:t>people who are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blind</a:t>
            </a:r>
            <a:r>
              <a:rPr kumimoji="0" sz="3000" b="0" i="0" u="heavy" strike="noStrike" kern="1200" cap="none" spc="-155" normalizeH="0" baseline="0" noProof="0" dirty="0">
                <a:ln>
                  <a:noFill/>
                </a:ln>
                <a:solidFill>
                  <a:srgbClr val="585858"/>
                </a:solidFill>
                <a:effectLst/>
                <a:uLnTx/>
                <a:uFill>
                  <a:solidFill>
                    <a:srgbClr val="585858"/>
                  </a:solidFill>
                </a:uFill>
                <a:latin typeface="Arial"/>
                <a:ea typeface="+mn-ea"/>
                <a:cs typeface="Arial"/>
              </a:rPr>
              <a:t>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or </a:t>
            </a:r>
            <a:r>
              <a:rPr kumimoji="0" sz="3000" b="0" i="0" u="none" strike="noStrike" kern="1200" cap="none" spc="-5" normalizeH="0" baseline="0" noProof="0" dirty="0">
                <a:ln>
                  <a:noFill/>
                </a:ln>
                <a:solidFill>
                  <a:srgbClr val="585858"/>
                </a:solidFill>
                <a:effectLst/>
                <a:uLnTx/>
                <a:uFillTx/>
                <a:latin typeface="Arial"/>
                <a:ea typeface="+mn-ea"/>
                <a:cs typeface="Arial"/>
              </a:rPr>
              <a:t>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have </a:t>
            </a:r>
            <a:r>
              <a:rPr kumimoji="0" sz="3000" b="0" i="0" u="heavy" strike="noStrike" kern="1200" cap="none" spc="0" normalizeH="0" baseline="0" noProof="0" dirty="0">
                <a:ln>
                  <a:noFill/>
                </a:ln>
                <a:solidFill>
                  <a:srgbClr val="585858"/>
                </a:solidFill>
                <a:effectLst/>
                <a:uLnTx/>
                <a:uFill>
                  <a:solidFill>
                    <a:srgbClr val="585858"/>
                  </a:solidFill>
                </a:uFill>
                <a:latin typeface="Arial"/>
                <a:ea typeface="+mn-ea"/>
                <a:cs typeface="Arial"/>
              </a:rPr>
              <a:t>vision</a:t>
            </a:r>
            <a:r>
              <a:rPr kumimoji="0" sz="3000" b="0" i="0" u="heavy" strike="noStrike" kern="1200" cap="none" spc="-40" normalizeH="0" baseline="0" noProof="0" dirty="0">
                <a:ln>
                  <a:noFill/>
                </a:ln>
                <a:solidFill>
                  <a:srgbClr val="585858"/>
                </a:solidFill>
                <a:effectLst/>
                <a:uLnTx/>
                <a:uFill>
                  <a:solidFill>
                    <a:srgbClr val="585858"/>
                  </a:solidFill>
                </a:uFill>
                <a:latin typeface="Arial"/>
                <a:ea typeface="+mn-ea"/>
                <a:cs typeface="Arial"/>
              </a:rPr>
              <a:t> </a:t>
            </a:r>
            <a:r>
              <a:rPr kumimoji="0" sz="3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loss</a:t>
            </a:r>
            <a:r>
              <a:rPr kumimoji="0" sz="3000" b="0" i="0" u="none" strike="noStrike" kern="1200" cap="none" spc="-5" normalizeH="0" baseline="0" noProof="0" dirty="0">
                <a:ln>
                  <a:noFill/>
                </a:ln>
                <a:solidFill>
                  <a:srgbClr val="585858"/>
                </a:solidFill>
                <a:effectLst/>
                <a:uLnTx/>
                <a:uFillTx/>
                <a:latin typeface="Arial"/>
                <a:ea typeface="+mn-ea"/>
                <a:cs typeface="Arial"/>
              </a:rPr>
              <a:t>:</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1000"/>
              </a:spcBef>
              <a:spcAft>
                <a:spcPts val="0"/>
              </a:spcAft>
              <a:buClrTx/>
              <a:buSzTx/>
              <a:buFontTx/>
              <a:buChar char="•"/>
              <a:tabLst>
                <a:tab pos="301625"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A </a:t>
            </a:r>
            <a:r>
              <a:rPr kumimoji="0" sz="3000" b="0" i="0" u="none" strike="noStrike" kern="1200" cap="none" spc="-5" normalizeH="0" baseline="0" noProof="0" dirty="0">
                <a:ln>
                  <a:noFill/>
                </a:ln>
                <a:solidFill>
                  <a:srgbClr val="585858"/>
                </a:solidFill>
                <a:effectLst/>
                <a:uLnTx/>
                <a:uFillTx/>
                <a:latin typeface="Arial"/>
                <a:ea typeface="+mn-ea"/>
                <a:cs typeface="Arial"/>
              </a:rPr>
              <a:t>qualified</a:t>
            </a:r>
            <a:r>
              <a:rPr kumimoji="0" sz="3000" b="0" i="0" u="none" strike="noStrike" kern="1200" cap="none" spc="-195"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reader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5080" lvl="0" indent="-288925" algn="l" defTabSz="914400" rtl="0" eaLnBrk="1" fontAlgn="auto" latinLnBrk="0" hangingPunct="1">
              <a:lnSpc>
                <a:spcPts val="3240"/>
              </a:lnSpc>
              <a:spcBef>
                <a:spcPts val="1445"/>
              </a:spcBef>
              <a:spcAft>
                <a:spcPts val="0"/>
              </a:spcAft>
              <a:buClrTx/>
              <a:buSzTx/>
              <a:buFontTx/>
              <a:buChar char="•"/>
              <a:tabLst>
                <a:tab pos="301625"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Information in large print, Braille, or  electronically </a:t>
            </a:r>
            <a:r>
              <a:rPr kumimoji="0" sz="3000" b="0" i="0" u="none" strike="noStrike" kern="1200" cap="none" spc="0" normalizeH="0" baseline="0" noProof="0" dirty="0">
                <a:ln>
                  <a:noFill/>
                </a:ln>
                <a:solidFill>
                  <a:srgbClr val="585858"/>
                </a:solidFill>
                <a:effectLst/>
                <a:uLnTx/>
                <a:uFillTx/>
                <a:latin typeface="Arial"/>
                <a:ea typeface="+mn-ea"/>
                <a:cs typeface="Arial"/>
              </a:rPr>
              <a:t>for </a:t>
            </a:r>
            <a:r>
              <a:rPr kumimoji="0" sz="3000" b="0" i="0" u="none" strike="noStrike" kern="1200" cap="none" spc="-5" normalizeH="0" baseline="0" noProof="0" dirty="0">
                <a:ln>
                  <a:noFill/>
                </a:ln>
                <a:solidFill>
                  <a:srgbClr val="585858"/>
                </a:solidFill>
                <a:effectLst/>
                <a:uLnTx/>
                <a:uFillTx/>
                <a:latin typeface="Arial"/>
                <a:ea typeface="+mn-ea"/>
                <a:cs typeface="Arial"/>
              </a:rPr>
              <a:t>use with </a:t>
            </a:r>
            <a:r>
              <a:rPr kumimoji="0" sz="3000" b="0" i="0" u="none" strike="noStrike" kern="1200" cap="none" spc="0" normalizeH="0" baseline="0" noProof="0" dirty="0">
                <a:ln>
                  <a:noFill/>
                </a:ln>
                <a:solidFill>
                  <a:srgbClr val="585858"/>
                </a:solidFill>
                <a:effectLst/>
                <a:uLnTx/>
                <a:uFillTx/>
                <a:latin typeface="Arial"/>
                <a:ea typeface="+mn-ea"/>
                <a:cs typeface="Arial"/>
              </a:rPr>
              <a:t>a  </a:t>
            </a:r>
            <a:r>
              <a:rPr kumimoji="0" sz="3000" b="0" i="0" u="none" strike="noStrike" kern="1200" cap="none" spc="-5" normalizeH="0" baseline="0" noProof="0" dirty="0">
                <a:ln>
                  <a:noFill/>
                </a:ln>
                <a:solidFill>
                  <a:srgbClr val="585858"/>
                </a:solidFill>
                <a:effectLst/>
                <a:uLnTx/>
                <a:uFillTx/>
                <a:latin typeface="Arial"/>
                <a:ea typeface="+mn-ea"/>
                <a:cs typeface="Arial"/>
              </a:rPr>
              <a:t>computer </a:t>
            </a:r>
            <a:r>
              <a:rPr kumimoji="0" sz="3000" b="0" i="0" u="none" strike="noStrike" kern="1200" cap="none" spc="-10" normalizeH="0" baseline="0" noProof="0" dirty="0">
                <a:ln>
                  <a:noFill/>
                </a:ln>
                <a:solidFill>
                  <a:srgbClr val="585858"/>
                </a:solidFill>
                <a:effectLst/>
                <a:uLnTx/>
                <a:uFillTx/>
                <a:latin typeface="Arial"/>
                <a:ea typeface="+mn-ea"/>
                <a:cs typeface="Arial"/>
              </a:rPr>
              <a:t>screen-reading program</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300990" marR="1041400" lvl="0" indent="-288925" algn="l" defTabSz="914400" rtl="0" eaLnBrk="1" fontAlgn="auto" latinLnBrk="0" hangingPunct="1">
              <a:lnSpc>
                <a:spcPts val="3240"/>
              </a:lnSpc>
              <a:spcBef>
                <a:spcPts val="1395"/>
              </a:spcBef>
              <a:spcAft>
                <a:spcPts val="0"/>
              </a:spcAft>
              <a:buClrTx/>
              <a:buSzTx/>
              <a:buFontTx/>
              <a:buChar char="•"/>
              <a:tabLst>
                <a:tab pos="301625"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An audio recording of</a:t>
            </a:r>
            <a:r>
              <a:rPr kumimoji="0" sz="3000" b="0" i="0" u="none" strike="noStrike" kern="1200" cap="none" spc="-114"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printed  information</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7696200" y="2253233"/>
            <a:ext cx="4034777" cy="32080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0140315" algn="l"/>
              </a:tabLst>
            </a:pPr>
            <a:r>
              <a:rPr spc="-740" dirty="0"/>
              <a:t> </a:t>
            </a:r>
            <a:r>
              <a:rPr spc="-45" dirty="0"/>
              <a:t>Auxiliary </a:t>
            </a:r>
            <a:r>
              <a:rPr spc="-40" dirty="0"/>
              <a:t>aids </a:t>
            </a:r>
            <a:r>
              <a:rPr spc="-35" dirty="0"/>
              <a:t>and</a:t>
            </a:r>
            <a:r>
              <a:rPr spc="-330" dirty="0"/>
              <a:t> </a:t>
            </a:r>
            <a:r>
              <a:rPr spc="-45" dirty="0"/>
              <a:t>services	</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300130" y="750823"/>
            <a:ext cx="9653905" cy="939800"/>
          </a:xfrm>
          <a:prstGeom prst="rect">
            <a:avLst/>
          </a:prstGeom>
        </p:spPr>
        <p:txBody>
          <a:bodyPr vert="horz" wrap="square" lIns="0" tIns="12700" rIns="0" bIns="0" rtlCol="0">
            <a:spAutoFit/>
          </a:bodyPr>
          <a:lstStyle/>
          <a:p>
            <a:pPr marL="12700">
              <a:lnSpc>
                <a:spcPct val="100000"/>
              </a:lnSpc>
              <a:spcBef>
                <a:spcPts val="100"/>
              </a:spcBef>
            </a:pPr>
            <a:r>
              <a:rPr u="none" spc="-45" dirty="0"/>
              <a:t>Auxiliary </a:t>
            </a:r>
            <a:r>
              <a:rPr u="none" spc="-40" dirty="0"/>
              <a:t>aids </a:t>
            </a:r>
            <a:r>
              <a:rPr u="none" spc="-35" dirty="0"/>
              <a:t>and</a:t>
            </a:r>
            <a:r>
              <a:rPr u="none" spc="-340" dirty="0"/>
              <a:t> </a:t>
            </a:r>
            <a:r>
              <a:rPr u="none" spc="-50" dirty="0"/>
              <a:t>services</a:t>
            </a:r>
          </a:p>
        </p:txBody>
      </p:sp>
      <p:sp>
        <p:nvSpPr>
          <p:cNvPr id="4" name="object 4"/>
          <p:cNvSpPr txBox="1"/>
          <p:nvPr/>
        </p:nvSpPr>
        <p:spPr>
          <a:xfrm>
            <a:off x="1084580" y="1819318"/>
            <a:ext cx="9876790" cy="3062605"/>
          </a:xfrm>
          <a:prstGeom prst="rect">
            <a:avLst/>
          </a:prstGeom>
        </p:spPr>
        <p:txBody>
          <a:bodyPr vert="horz" wrap="square" lIns="0" tIns="67310" rIns="0" bIns="0" rtlCol="0">
            <a:spAutoFit/>
          </a:bodyPr>
          <a:lstStyle/>
          <a:p>
            <a:pPr marL="12700" marR="5080" lvl="0" indent="0" algn="l" defTabSz="914400" rtl="0" eaLnBrk="1" fontAlgn="auto" latinLnBrk="0" hangingPunct="1">
              <a:lnSpc>
                <a:spcPts val="3460"/>
              </a:lnSpc>
              <a:spcBef>
                <a:spcPts val="530"/>
              </a:spcBef>
              <a:spcAft>
                <a:spcPts val="0"/>
              </a:spcAft>
              <a:buClrTx/>
              <a:buSzTx/>
              <a:buFontTx/>
              <a:buNone/>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Examples of auxiliary aids and services for </a:t>
            </a:r>
            <a:r>
              <a:rPr kumimoji="0" sz="3200" b="0" i="0" u="none" strike="noStrike" kern="1200" cap="none" spc="-10" normalizeH="0" baseline="0" noProof="0" dirty="0">
                <a:ln>
                  <a:noFill/>
                </a:ln>
                <a:solidFill>
                  <a:srgbClr val="585858"/>
                </a:solidFill>
                <a:effectLst/>
                <a:uLnTx/>
                <a:uFillTx/>
                <a:latin typeface="Arial"/>
                <a:ea typeface="+mn-ea"/>
                <a:cs typeface="Arial"/>
              </a:rPr>
              <a:t>people </a:t>
            </a:r>
            <a:r>
              <a:rPr kumimoji="0" sz="3200" b="0" i="0" u="none" strike="noStrike" kern="1200" cap="none" spc="-5" normalizeH="0" baseline="0" noProof="0" dirty="0">
                <a:ln>
                  <a:noFill/>
                </a:ln>
                <a:solidFill>
                  <a:srgbClr val="585858"/>
                </a:solidFill>
                <a:effectLst/>
                <a:uLnTx/>
                <a:uFillTx/>
                <a:latin typeface="Arial"/>
                <a:ea typeface="+mn-ea"/>
                <a:cs typeface="Arial"/>
              </a:rPr>
              <a:t>who  have </a:t>
            </a:r>
            <a:r>
              <a:rPr kumimoji="0" sz="32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speech</a:t>
            </a:r>
            <a:r>
              <a:rPr kumimoji="0" sz="3200" b="0" i="0" u="heavy" strike="noStrike" kern="1200" cap="none" spc="-25" normalizeH="0" baseline="0" noProof="0" dirty="0">
                <a:ln>
                  <a:noFill/>
                </a:ln>
                <a:solidFill>
                  <a:srgbClr val="585858"/>
                </a:solidFill>
                <a:effectLst/>
                <a:uLnTx/>
                <a:uFill>
                  <a:solidFill>
                    <a:srgbClr val="585858"/>
                  </a:solidFill>
                </a:uFill>
                <a:latin typeface="Arial"/>
                <a:ea typeface="+mn-ea"/>
                <a:cs typeface="Arial"/>
              </a:rPr>
              <a:t> </a:t>
            </a:r>
            <a:r>
              <a:rPr kumimoji="0" sz="32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disabilities</a:t>
            </a:r>
            <a:r>
              <a:rPr kumimoji="0" sz="3200" b="0" i="0" u="none" strike="noStrike" kern="1200" cap="none" spc="-5" normalizeH="0" baseline="0" noProof="0" dirty="0">
                <a:ln>
                  <a:noFill/>
                </a:ln>
                <a:solidFill>
                  <a:srgbClr val="585858"/>
                </a:solidFill>
                <a:effectLst/>
                <a:uLnTx/>
                <a:uFillTx/>
                <a:latin typeface="Arial"/>
                <a:ea typeface="+mn-ea"/>
                <a:cs typeface="Arial"/>
              </a:rPr>
              <a: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00990" marR="211454" lvl="0" indent="-288925" algn="l" defTabSz="914400" rtl="0" eaLnBrk="1" fontAlgn="auto" latinLnBrk="0" hangingPunct="1">
              <a:lnSpc>
                <a:spcPts val="3460"/>
              </a:lnSpc>
              <a:spcBef>
                <a:spcPts val="1390"/>
              </a:spcBef>
              <a:spcAft>
                <a:spcPts val="0"/>
              </a:spcAft>
              <a:buClrTx/>
              <a:buSzTx/>
              <a:buFontTx/>
              <a:buChar char="•"/>
              <a:tabLst>
                <a:tab pos="301625"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Providing a </a:t>
            </a:r>
            <a:r>
              <a:rPr kumimoji="0" sz="3200" b="0" i="0" u="none" strike="noStrike" kern="1200" cap="none" spc="-10" normalizeH="0" baseline="0" noProof="0" dirty="0">
                <a:ln>
                  <a:noFill/>
                </a:ln>
                <a:solidFill>
                  <a:srgbClr val="585858"/>
                </a:solidFill>
                <a:effectLst/>
                <a:uLnTx/>
                <a:uFillTx/>
                <a:latin typeface="Arial"/>
                <a:ea typeface="+mn-ea"/>
                <a:cs typeface="Arial"/>
              </a:rPr>
              <a:t>qualified </a:t>
            </a:r>
            <a:r>
              <a:rPr kumimoji="0" sz="3200" b="0" i="0" u="none" strike="noStrike" kern="1200" cap="none" spc="-5" normalizeH="0" baseline="0" noProof="0" dirty="0">
                <a:ln>
                  <a:noFill/>
                </a:ln>
                <a:solidFill>
                  <a:srgbClr val="585858"/>
                </a:solidFill>
                <a:effectLst/>
                <a:uLnTx/>
                <a:uFillTx/>
                <a:latin typeface="Arial"/>
                <a:ea typeface="+mn-ea"/>
                <a:cs typeface="Arial"/>
              </a:rPr>
              <a:t>speech-to-speech </a:t>
            </a:r>
            <a:r>
              <a:rPr kumimoji="0" sz="3200" b="0" i="0" u="none" strike="noStrike" kern="1200" cap="none" spc="-10" normalizeH="0" baseline="0" noProof="0" dirty="0">
                <a:ln>
                  <a:noFill/>
                </a:ln>
                <a:solidFill>
                  <a:srgbClr val="585858"/>
                </a:solidFill>
                <a:effectLst/>
                <a:uLnTx/>
                <a:uFillTx/>
                <a:latin typeface="Arial"/>
                <a:ea typeface="+mn-ea"/>
                <a:cs typeface="Arial"/>
              </a:rPr>
              <a:t>transliterator  </a:t>
            </a:r>
            <a:r>
              <a:rPr kumimoji="0" sz="3200" b="0" i="0" u="none" strike="noStrike" kern="1200" cap="none" spc="-5" normalizeH="0" baseline="0" noProof="0" dirty="0">
                <a:ln>
                  <a:noFill/>
                </a:ln>
                <a:solidFill>
                  <a:srgbClr val="585858"/>
                </a:solidFill>
                <a:effectLst/>
                <a:uLnTx/>
                <a:uFillTx/>
                <a:latin typeface="Arial"/>
                <a:ea typeface="+mn-ea"/>
                <a:cs typeface="Arial"/>
              </a:rPr>
              <a:t>(a person </a:t>
            </a:r>
            <a:r>
              <a:rPr kumimoji="0" sz="3200" b="0" i="0" u="none" strike="noStrike" kern="1200" cap="none" spc="-10" normalizeH="0" baseline="0" noProof="0" dirty="0">
                <a:ln>
                  <a:noFill/>
                </a:ln>
                <a:solidFill>
                  <a:srgbClr val="585858"/>
                </a:solidFill>
                <a:effectLst/>
                <a:uLnTx/>
                <a:uFillTx/>
                <a:latin typeface="Arial"/>
                <a:ea typeface="+mn-ea"/>
                <a:cs typeface="Arial"/>
              </a:rPr>
              <a:t>trained </a:t>
            </a:r>
            <a:r>
              <a:rPr kumimoji="0" sz="3200" b="0" i="0" u="none" strike="noStrike" kern="1200" cap="none" spc="-5" normalizeH="0" baseline="0" noProof="0" dirty="0">
                <a:ln>
                  <a:noFill/>
                </a:ln>
                <a:solidFill>
                  <a:srgbClr val="585858"/>
                </a:solidFill>
                <a:effectLst/>
                <a:uLnTx/>
                <a:uFillTx/>
                <a:latin typeface="Arial"/>
                <a:ea typeface="+mn-ea"/>
                <a:cs typeface="Arial"/>
              </a:rPr>
              <a:t>to recognize unclear speech </a:t>
            </a:r>
            <a:r>
              <a:rPr kumimoji="0" sz="3200" b="0" i="0" u="none" strike="noStrike" kern="1200" cap="none" spc="-10" normalizeH="0" baseline="0" noProof="0" dirty="0">
                <a:ln>
                  <a:noFill/>
                </a:ln>
                <a:solidFill>
                  <a:srgbClr val="585858"/>
                </a:solidFill>
                <a:effectLst/>
                <a:uLnTx/>
                <a:uFillTx/>
                <a:latin typeface="Arial"/>
                <a:ea typeface="+mn-ea"/>
                <a:cs typeface="Arial"/>
              </a:rPr>
              <a:t>and  repeat </a:t>
            </a:r>
            <a:r>
              <a:rPr kumimoji="0" sz="3200" b="0" i="0" u="none" strike="noStrike" kern="1200" cap="none" spc="-5" normalizeH="0" baseline="0" noProof="0" dirty="0">
                <a:ln>
                  <a:noFill/>
                </a:ln>
                <a:solidFill>
                  <a:srgbClr val="585858"/>
                </a:solidFill>
                <a:effectLst/>
                <a:uLnTx/>
                <a:uFillTx/>
                <a:latin typeface="Arial"/>
                <a:ea typeface="+mn-ea"/>
                <a:cs typeface="Arial"/>
              </a:rPr>
              <a:t>it clearly)</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00990" marR="0" lvl="0" indent="-288925" algn="l" defTabSz="914400" rtl="0" eaLnBrk="1" fontAlgn="auto" latinLnBrk="0" hangingPunct="1">
              <a:lnSpc>
                <a:spcPct val="100000"/>
              </a:lnSpc>
              <a:spcBef>
                <a:spcPts val="950"/>
              </a:spcBef>
              <a:spcAft>
                <a:spcPts val="0"/>
              </a:spcAft>
              <a:buClrTx/>
              <a:buSzTx/>
              <a:buFontTx/>
              <a:buChar char="•"/>
              <a:tabLst>
                <a:tab pos="301625" algn="l"/>
              </a:tabLst>
              <a:defRPr/>
            </a:pPr>
            <a:r>
              <a:rPr kumimoji="0" sz="3200" b="0" i="0" u="none" strike="noStrike" kern="1200" cap="none" spc="-5" normalizeH="0" baseline="0" noProof="0" dirty="0">
                <a:ln>
                  <a:noFill/>
                </a:ln>
                <a:solidFill>
                  <a:srgbClr val="585858"/>
                </a:solidFill>
                <a:effectLst/>
                <a:uLnTx/>
                <a:uFillTx/>
                <a:latin typeface="Arial"/>
                <a:ea typeface="+mn-ea"/>
                <a:cs typeface="Arial"/>
              </a:rPr>
              <a:t>Paper or pencil for written note</a:t>
            </a:r>
            <a:r>
              <a:rPr kumimoji="0" sz="3200" b="0" i="0" u="none" strike="noStrike" kern="1200" cap="none" spc="-30" normalizeH="0" baseline="0" noProof="0" dirty="0">
                <a:ln>
                  <a:noFill/>
                </a:ln>
                <a:solidFill>
                  <a:srgbClr val="585858"/>
                </a:solidFill>
                <a:effectLst/>
                <a:uLnTx/>
                <a:uFillTx/>
                <a:latin typeface="Arial"/>
                <a:ea typeface="+mn-ea"/>
                <a:cs typeface="Arial"/>
              </a:rPr>
              <a:t> </a:t>
            </a:r>
            <a:r>
              <a:rPr kumimoji="0" sz="3200" b="0" i="0" u="none" strike="noStrike" kern="1200" cap="none" spc="-5" normalizeH="0" baseline="0" noProof="0" dirty="0">
                <a:ln>
                  <a:noFill/>
                </a:ln>
                <a:solidFill>
                  <a:srgbClr val="585858"/>
                </a:solidFill>
                <a:effectLst/>
                <a:uLnTx/>
                <a:uFillTx/>
                <a:latin typeface="Arial"/>
                <a:ea typeface="+mn-ea"/>
                <a:cs typeface="Arial"/>
              </a:rPr>
              <a:t>exchange</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
              </a:rPr>
              <a:t>Webinar Tips and Notes</a:t>
            </a:r>
          </a:p>
        </p:txBody>
      </p:sp>
      <p:sp>
        <p:nvSpPr>
          <p:cNvPr id="3" name="Shape 181"/>
          <p:cNvSpPr txBox="1">
            <a:spLocks/>
          </p:cNvSpPr>
          <p:nvPr/>
        </p:nvSpPr>
        <p:spPr>
          <a:xfrm>
            <a:off x="1343026" y="1735896"/>
            <a:ext cx="9344025" cy="375878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ea typeface="Roboto" panose="02000000000000000000" pitchFamily="2" charset="0"/>
                <a:cs typeface="Arial" panose="020B0604020202020204" pitchFamily="34" charset="0"/>
              </a:rPr>
              <a:t>Your phone &amp;/or computer microphone has been muted.</a:t>
            </a:r>
          </a:p>
          <a:p>
            <a:r>
              <a:rPr lang="en-US" sz="2200" dirty="0">
                <a:ea typeface="Roboto" panose="02000000000000000000" pitchFamily="2" charset="0"/>
                <a:cs typeface="Arial" panose="020B0604020202020204" pitchFamily="34" charset="0"/>
              </a:rPr>
              <a:t>Please place your questions into </a:t>
            </a:r>
            <a:r>
              <a:rPr lang="en-US" sz="2200" b="1" dirty="0">
                <a:ea typeface="Roboto" panose="02000000000000000000" pitchFamily="2" charset="0"/>
                <a:cs typeface="Arial" panose="020B0604020202020204" pitchFamily="34" charset="0"/>
              </a:rPr>
              <a:t>the Q&amp;A function</a:t>
            </a:r>
            <a:r>
              <a:rPr lang="en-US" sz="2200" dirty="0">
                <a:ea typeface="Roboto" panose="02000000000000000000" pitchFamily="2" charset="0"/>
                <a:cs typeface="Arial" panose="020B0604020202020204" pitchFamily="34" charset="0"/>
              </a:rPr>
              <a:t>.</a:t>
            </a:r>
          </a:p>
          <a:p>
            <a:r>
              <a:rPr lang="en-US" sz="2200" dirty="0">
                <a:ea typeface="Roboto" panose="02000000000000000000" pitchFamily="2" charset="0"/>
                <a:cs typeface="Arial" panose="020B0604020202020204" pitchFamily="34" charset="0"/>
              </a:rPr>
              <a:t>For technical assistance with Zoom, please use </a:t>
            </a:r>
            <a:r>
              <a:rPr lang="en-US" sz="2200" b="1" dirty="0">
                <a:ea typeface="Roboto" panose="02000000000000000000" pitchFamily="2" charset="0"/>
                <a:cs typeface="Arial" panose="020B0604020202020204" pitchFamily="34" charset="0"/>
              </a:rPr>
              <a:t>the Chat function</a:t>
            </a:r>
            <a:r>
              <a:rPr lang="en-US" sz="2200" dirty="0">
                <a:ea typeface="Roboto" panose="02000000000000000000" pitchFamily="2" charset="0"/>
                <a:cs typeface="Arial" panose="020B0604020202020204" pitchFamily="34" charset="0"/>
              </a:rPr>
              <a:t>.</a:t>
            </a:r>
          </a:p>
          <a:p>
            <a:r>
              <a:rPr lang="en-US" sz="2200" dirty="0">
                <a:ea typeface="Roboto" panose="02000000000000000000" pitchFamily="2" charset="0"/>
                <a:cs typeface="Arial" panose="020B0604020202020204" pitchFamily="34" charset="0"/>
              </a:rPr>
              <a:t>Attendees are able to adjust video sizing via Zoom’s sliding feature.</a:t>
            </a:r>
          </a:p>
          <a:p>
            <a:r>
              <a:rPr lang="en-US" sz="2200" dirty="0">
                <a:ea typeface="Roboto" panose="02000000000000000000" pitchFamily="2" charset="0"/>
                <a:cs typeface="Arial" panose="020B0604020202020204" pitchFamily="34" charset="0"/>
              </a:rPr>
              <a:t>Attendees can toggle Closed Captioning </a:t>
            </a:r>
            <a:r>
              <a:rPr lang="en-US" sz="2200">
                <a:ea typeface="Roboto" panose="02000000000000000000" pitchFamily="2" charset="0"/>
                <a:cs typeface="Arial" panose="020B0604020202020204" pitchFamily="34" charset="0"/>
              </a:rPr>
              <a:t>in the toolbar</a:t>
            </a:r>
            <a:r>
              <a:rPr lang="en-US" sz="2200" dirty="0">
                <a:ea typeface="Roboto" panose="02000000000000000000" pitchFamily="2" charset="0"/>
                <a:cs typeface="Arial" panose="020B0604020202020204" pitchFamily="34" charset="0"/>
              </a:rPr>
              <a:t>.</a:t>
            </a:r>
          </a:p>
          <a:p>
            <a:r>
              <a:rPr lang="en-US" sz="2200" dirty="0">
                <a:ea typeface="Roboto" panose="02000000000000000000" pitchFamily="2" charset="0"/>
                <a:cs typeface="Arial" panose="020B0604020202020204" pitchFamily="34" charset="0"/>
              </a:rPr>
              <a:t>The webinar is being </a:t>
            </a:r>
            <a:r>
              <a:rPr lang="en-US" sz="2200" b="1" dirty="0">
                <a:highlight>
                  <a:srgbClr val="FFFF00"/>
                </a:highlight>
                <a:ea typeface="Roboto" panose="02000000000000000000" pitchFamily="2" charset="0"/>
                <a:cs typeface="Arial" panose="020B0604020202020204" pitchFamily="34" charset="0"/>
              </a:rPr>
              <a:t>recorded</a:t>
            </a:r>
            <a:r>
              <a:rPr lang="en-US" sz="2200" dirty="0">
                <a:ea typeface="Roboto" panose="02000000000000000000" pitchFamily="2" charset="0"/>
                <a:cs typeface="Arial" panose="020B0604020202020204" pitchFamily="34" charset="0"/>
              </a:rPr>
              <a:t>.</a:t>
            </a:r>
          </a:p>
          <a:p>
            <a:r>
              <a:rPr lang="en-US" sz="2200" dirty="0">
                <a:ea typeface="Roboto" panose="02000000000000000000" pitchFamily="2" charset="0"/>
                <a:cs typeface="Arial" panose="020B0604020202020204" pitchFamily="34" charset="0"/>
              </a:rPr>
              <a:t>Recordings will be posted to our website and YouTube Channel:</a:t>
            </a:r>
          </a:p>
          <a:p>
            <a:pPr marL="126997" indent="0">
              <a:buNone/>
            </a:pPr>
            <a:r>
              <a:rPr lang="en-US" sz="2200" dirty="0">
                <a:ea typeface="Roboto" panose="02000000000000000000" pitchFamily="2" charset="0"/>
                <a:cs typeface="Arial" panose="020B0604020202020204" pitchFamily="34" charset="0"/>
              </a:rPr>
              <a:t>	</a:t>
            </a:r>
            <a:r>
              <a:rPr lang="en-US" sz="2200" dirty="0">
                <a:ea typeface="Roboto" panose="02000000000000000000" pitchFamily="2" charset="0"/>
                <a:cs typeface="Arial" panose="020B0604020202020204" pitchFamily="34" charset="0"/>
                <a:hlinkClick r:id="rId2"/>
              </a:rPr>
              <a:t>www.telehealthresourcecenter.org</a:t>
            </a:r>
            <a:endParaRPr lang="en-US" sz="2200" dirty="0">
              <a:ea typeface="Roboto" panose="02000000000000000000" pitchFamily="2" charset="0"/>
              <a:cs typeface="Arial" panose="020B0604020202020204" pitchFamily="34" charset="0"/>
            </a:endParaRPr>
          </a:p>
          <a:p>
            <a:pPr marL="126997" indent="0">
              <a:buNone/>
            </a:pPr>
            <a:r>
              <a:rPr lang="en-US" sz="2200" dirty="0">
                <a:ea typeface="Roboto" panose="02000000000000000000" pitchFamily="2" charset="0"/>
                <a:cs typeface="Arial" panose="020B0604020202020204" pitchFamily="34" charset="0"/>
              </a:rPr>
              <a:t>	</a:t>
            </a:r>
            <a:r>
              <a:rPr lang="en-US" sz="2200" dirty="0">
                <a:ea typeface="Roboto" panose="02000000000000000000" pitchFamily="2" charset="0"/>
                <a:cs typeface="Arial" panose="020B0604020202020204" pitchFamily="34" charset="0"/>
                <a:hlinkClick r:id="rId3"/>
              </a:rPr>
              <a:t>https://www.youtube.com/c/nctrc</a:t>
            </a:r>
            <a:endParaRPr lang="en-US" sz="2200" dirty="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83082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73990">
              <a:lnSpc>
                <a:spcPct val="100000"/>
              </a:lnSpc>
              <a:spcBef>
                <a:spcPts val="100"/>
              </a:spcBef>
              <a:tabLst>
                <a:tab pos="10140315" algn="l"/>
              </a:tabLst>
            </a:pPr>
            <a:r>
              <a:rPr dirty="0"/>
              <a:t> </a:t>
            </a:r>
            <a:r>
              <a:rPr spc="-535" dirty="0"/>
              <a:t> </a:t>
            </a:r>
            <a:r>
              <a:rPr spc="-45" dirty="0"/>
              <a:t>Effective</a:t>
            </a:r>
            <a:r>
              <a:rPr spc="-200" dirty="0"/>
              <a:t> </a:t>
            </a:r>
            <a:r>
              <a:rPr spc="-50" dirty="0"/>
              <a:t>Communication	</a:t>
            </a:r>
          </a:p>
        </p:txBody>
      </p:sp>
      <p:sp>
        <p:nvSpPr>
          <p:cNvPr id="3" name="object 3"/>
          <p:cNvSpPr txBox="1"/>
          <p:nvPr/>
        </p:nvSpPr>
        <p:spPr>
          <a:xfrm>
            <a:off x="1054100" y="2167381"/>
            <a:ext cx="9938385" cy="1732914"/>
          </a:xfrm>
          <a:prstGeom prst="rect">
            <a:avLst/>
          </a:prstGeom>
        </p:spPr>
        <p:txBody>
          <a:bodyPr vert="horz" wrap="square" lIns="0" tIns="73660" rIns="0" bIns="0" rtlCol="0">
            <a:spAutoFit/>
          </a:bodyPr>
          <a:lstStyle/>
          <a:p>
            <a:pPr marL="12700" marR="5080" lvl="0" indent="0" algn="l" defTabSz="914400" rtl="0" eaLnBrk="1" fontAlgn="auto" latinLnBrk="0" hangingPunct="1">
              <a:lnSpc>
                <a:spcPct val="90000"/>
              </a:lnSpc>
              <a:spcBef>
                <a:spcPts val="580"/>
              </a:spcBef>
              <a:spcAft>
                <a:spcPts val="0"/>
              </a:spcAft>
              <a:buClrTx/>
              <a:buSzTx/>
              <a:buFontTx/>
              <a:buNone/>
              <a:tabLst/>
              <a:defRPr/>
            </a:pPr>
            <a:r>
              <a:rPr kumimoji="0" sz="4000" b="0" i="0" u="none" strike="noStrike" kern="1200" cap="none" spc="-5" normalizeH="0" baseline="0" noProof="0" dirty="0">
                <a:ln>
                  <a:noFill/>
                </a:ln>
                <a:solidFill>
                  <a:srgbClr val="585858"/>
                </a:solidFill>
                <a:effectLst/>
                <a:uLnTx/>
                <a:uFillTx/>
                <a:latin typeface="Arial"/>
                <a:ea typeface="+mn-ea"/>
                <a:cs typeface="Arial"/>
              </a:rPr>
              <a:t>Covered entities must furnish appropriate  auxiliary aids and services where necessary  for </a:t>
            </a:r>
            <a:r>
              <a:rPr kumimoji="0" sz="4000" b="0" i="0" u="none" strike="noStrike" kern="1200" cap="none" spc="-15" normalizeH="0" baseline="0" noProof="0" dirty="0">
                <a:ln>
                  <a:noFill/>
                </a:ln>
                <a:solidFill>
                  <a:srgbClr val="585858"/>
                </a:solidFill>
                <a:effectLst/>
                <a:uLnTx/>
                <a:uFillTx/>
                <a:latin typeface="Arial"/>
                <a:ea typeface="+mn-ea"/>
                <a:cs typeface="Arial"/>
              </a:rPr>
              <a:t>effective </a:t>
            </a:r>
            <a:r>
              <a:rPr kumimoji="0" sz="4000" b="0" i="0" u="none" strike="noStrike" kern="1200" cap="none" spc="-5" normalizeH="0" baseline="0" noProof="0" dirty="0">
                <a:ln>
                  <a:noFill/>
                </a:ln>
                <a:solidFill>
                  <a:srgbClr val="585858"/>
                </a:solidFill>
                <a:effectLst/>
                <a:uLnTx/>
                <a:uFillTx/>
                <a:latin typeface="Arial"/>
                <a:ea typeface="+mn-ea"/>
                <a:cs typeface="Arial"/>
              </a:rPr>
              <a:t>communication at </a:t>
            </a:r>
            <a:r>
              <a:rPr kumimoji="0" sz="4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no</a:t>
            </a:r>
            <a:r>
              <a:rPr kumimoji="0" sz="4000" b="0" i="0" u="heavy" strike="noStrike" kern="1200" cap="none" spc="40" normalizeH="0" baseline="0" noProof="0" dirty="0">
                <a:ln>
                  <a:noFill/>
                </a:ln>
                <a:solidFill>
                  <a:srgbClr val="585858"/>
                </a:solidFill>
                <a:effectLst/>
                <a:uLnTx/>
                <a:uFill>
                  <a:solidFill>
                    <a:srgbClr val="585858"/>
                  </a:solidFill>
                </a:uFill>
                <a:latin typeface="Arial"/>
                <a:ea typeface="+mn-ea"/>
                <a:cs typeface="Arial"/>
              </a:rPr>
              <a:t> </a:t>
            </a:r>
            <a:r>
              <a:rPr kumimoji="0" sz="4000" b="0" i="0" u="heavy" strike="noStrike" kern="1200" cap="none" spc="-5" normalizeH="0" baseline="0" noProof="0" dirty="0">
                <a:ln>
                  <a:noFill/>
                </a:ln>
                <a:solidFill>
                  <a:srgbClr val="585858"/>
                </a:solidFill>
                <a:effectLst/>
                <a:uLnTx/>
                <a:uFill>
                  <a:solidFill>
                    <a:srgbClr val="585858"/>
                  </a:solidFill>
                </a:uFill>
                <a:latin typeface="Arial"/>
                <a:ea typeface="+mn-ea"/>
                <a:cs typeface="Arial"/>
              </a:rPr>
              <a:t>charge</a:t>
            </a:r>
            <a:r>
              <a:rPr kumimoji="0" sz="4000" b="0" i="0" u="none" strike="noStrike" kern="1200" cap="none" spc="-5" normalizeH="0" baseline="0" noProof="0" dirty="0">
                <a:ln>
                  <a:noFill/>
                </a:ln>
                <a:solidFill>
                  <a:srgbClr val="585858"/>
                </a:solidFill>
                <a:effectLst/>
                <a:uLnTx/>
                <a:uFillTx/>
                <a:latin typeface="Arial"/>
                <a:ea typeface="+mn-ea"/>
                <a:cs typeface="Arial"/>
              </a:rPr>
              <a:t>.</a:t>
            </a:r>
            <a:endParaRPr kumimoji="0" sz="4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069" y="1288034"/>
            <a:ext cx="9900920" cy="2988310"/>
          </a:xfrm>
          <a:prstGeom prst="rect">
            <a:avLst/>
          </a:prstGeom>
        </p:spPr>
        <p:txBody>
          <a:bodyPr vert="horz" wrap="square" lIns="0" tIns="180975" rIns="0" bIns="0" rtlCol="0">
            <a:spAutoFit/>
          </a:bodyPr>
          <a:lstStyle/>
          <a:p>
            <a:pPr marL="506095" marR="544830" algn="ctr">
              <a:lnSpc>
                <a:spcPts val="7340"/>
              </a:lnSpc>
              <a:spcBef>
                <a:spcPts val="1425"/>
              </a:spcBef>
            </a:pPr>
            <a:r>
              <a:rPr sz="7200" u="none" spc="-40" dirty="0">
                <a:solidFill>
                  <a:srgbClr val="FFFFFF"/>
                </a:solidFill>
              </a:rPr>
              <a:t>How </a:t>
            </a:r>
            <a:r>
              <a:rPr sz="7200" u="none" spc="-30" dirty="0">
                <a:solidFill>
                  <a:srgbClr val="FFFFFF"/>
                </a:solidFill>
              </a:rPr>
              <a:t>do </a:t>
            </a:r>
            <a:r>
              <a:rPr sz="7200" u="none" spc="-40" dirty="0">
                <a:solidFill>
                  <a:srgbClr val="FFFFFF"/>
                </a:solidFill>
              </a:rPr>
              <a:t>you</a:t>
            </a:r>
            <a:r>
              <a:rPr sz="7200" u="none" spc="-325" dirty="0">
                <a:solidFill>
                  <a:srgbClr val="FFFFFF"/>
                </a:solidFill>
              </a:rPr>
              <a:t> </a:t>
            </a:r>
            <a:r>
              <a:rPr sz="7200" u="none" spc="-55" dirty="0">
                <a:solidFill>
                  <a:srgbClr val="FFFFFF"/>
                </a:solidFill>
              </a:rPr>
              <a:t>provide  effective</a:t>
            </a:r>
            <a:endParaRPr sz="7200"/>
          </a:p>
          <a:p>
            <a:pPr algn="ctr">
              <a:lnSpc>
                <a:spcPts val="7320"/>
              </a:lnSpc>
              <a:tabLst>
                <a:tab pos="1193800" algn="l"/>
                <a:tab pos="9874885" algn="l"/>
              </a:tabLst>
            </a:pPr>
            <a:r>
              <a:rPr sz="7200" dirty="0">
                <a:solidFill>
                  <a:srgbClr val="FFFFFF"/>
                </a:solidFill>
              </a:rPr>
              <a:t> 	</a:t>
            </a:r>
            <a:r>
              <a:rPr sz="7200" spc="-55" dirty="0">
                <a:solidFill>
                  <a:srgbClr val="FFFFFF"/>
                </a:solidFill>
              </a:rPr>
              <a:t>communication?	</a:t>
            </a:r>
            <a:endParaRPr sz="7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539398" y="750823"/>
            <a:ext cx="9179560" cy="939800"/>
          </a:xfrm>
          <a:prstGeom prst="rect">
            <a:avLst/>
          </a:prstGeom>
        </p:spPr>
        <p:txBody>
          <a:bodyPr vert="horz" wrap="square" lIns="0" tIns="12700" rIns="0" bIns="0" rtlCol="0">
            <a:spAutoFit/>
          </a:bodyPr>
          <a:lstStyle/>
          <a:p>
            <a:pPr marL="12700">
              <a:lnSpc>
                <a:spcPct val="100000"/>
              </a:lnSpc>
              <a:spcBef>
                <a:spcPts val="100"/>
              </a:spcBef>
            </a:pPr>
            <a:r>
              <a:rPr u="none" spc="-45" dirty="0"/>
              <a:t>Effective</a:t>
            </a:r>
            <a:r>
              <a:rPr u="none" spc="-195" dirty="0"/>
              <a:t> </a:t>
            </a:r>
            <a:r>
              <a:rPr u="none" spc="-50" dirty="0"/>
              <a:t>Communication</a:t>
            </a:r>
          </a:p>
        </p:txBody>
      </p:sp>
      <p:sp>
        <p:nvSpPr>
          <p:cNvPr id="4" name="object 4"/>
          <p:cNvSpPr txBox="1"/>
          <p:nvPr/>
        </p:nvSpPr>
        <p:spPr>
          <a:xfrm>
            <a:off x="1084580" y="1756072"/>
            <a:ext cx="9299575" cy="3850004"/>
          </a:xfrm>
          <a:prstGeom prst="rect">
            <a:avLst/>
          </a:prstGeom>
        </p:spPr>
        <p:txBody>
          <a:bodyPr vert="horz" wrap="square" lIns="0" tIns="121920" rIns="0" bIns="0" rtlCol="0">
            <a:spAutoFit/>
          </a:bodyPr>
          <a:lstStyle/>
          <a:p>
            <a:pPr marL="12700" marR="690880" lvl="0" indent="0" algn="l" defTabSz="914400" rtl="0" eaLnBrk="1" fontAlgn="auto" latinLnBrk="0" hangingPunct="1">
              <a:lnSpc>
                <a:spcPct val="80000"/>
              </a:lnSpc>
              <a:spcBef>
                <a:spcPts val="960"/>
              </a:spcBef>
              <a:spcAft>
                <a:spcPts val="0"/>
              </a:spcAft>
              <a:buClrTx/>
              <a:buSzTx/>
              <a:buFontTx/>
              <a:buNone/>
              <a:tabLst/>
              <a:defRPr/>
            </a:pPr>
            <a:r>
              <a:rPr kumimoji="0" sz="3600" b="0" i="0" u="none" strike="noStrike" kern="1200" cap="none" spc="-50" normalizeH="0" baseline="0" noProof="0" dirty="0">
                <a:ln>
                  <a:noFill/>
                </a:ln>
                <a:solidFill>
                  <a:srgbClr val="585858"/>
                </a:solidFill>
                <a:effectLst/>
                <a:uLnTx/>
                <a:uFillTx/>
                <a:latin typeface="Arial"/>
                <a:ea typeface="+mn-ea"/>
                <a:cs typeface="Arial"/>
              </a:rPr>
              <a:t>Type </a:t>
            </a:r>
            <a:r>
              <a:rPr kumimoji="0" sz="3600" b="0" i="0" u="none" strike="noStrike" kern="1200" cap="none" spc="0" normalizeH="0" baseline="0" noProof="0" dirty="0">
                <a:ln>
                  <a:noFill/>
                </a:ln>
                <a:solidFill>
                  <a:srgbClr val="585858"/>
                </a:solidFill>
                <a:effectLst/>
                <a:uLnTx/>
                <a:uFillTx/>
                <a:latin typeface="Arial"/>
                <a:ea typeface="+mn-ea"/>
                <a:cs typeface="Arial"/>
              </a:rPr>
              <a:t>of </a:t>
            </a:r>
            <a:r>
              <a:rPr kumimoji="0" sz="3600" b="0" i="0" u="none" strike="noStrike" kern="1200" cap="none" spc="-5" normalizeH="0" baseline="0" noProof="0" dirty="0">
                <a:ln>
                  <a:noFill/>
                </a:ln>
                <a:solidFill>
                  <a:srgbClr val="585858"/>
                </a:solidFill>
                <a:effectLst/>
                <a:uLnTx/>
                <a:uFillTx/>
                <a:latin typeface="Arial"/>
                <a:ea typeface="+mn-ea"/>
                <a:cs typeface="Arial"/>
              </a:rPr>
              <a:t>appropriate auxiliary aid </a:t>
            </a:r>
            <a:r>
              <a:rPr kumimoji="0" sz="3600" b="0" i="0" u="none" strike="noStrike" kern="1200" cap="none" spc="0" normalizeH="0" baseline="0" noProof="0" dirty="0">
                <a:ln>
                  <a:noFill/>
                </a:ln>
                <a:solidFill>
                  <a:srgbClr val="585858"/>
                </a:solidFill>
                <a:effectLst/>
                <a:uLnTx/>
                <a:uFillTx/>
                <a:latin typeface="Arial"/>
                <a:ea typeface="+mn-ea"/>
                <a:cs typeface="Arial"/>
              </a:rPr>
              <a:t>or </a:t>
            </a:r>
            <a:r>
              <a:rPr kumimoji="0" sz="3600" b="0" i="0" u="none" strike="noStrike" kern="1200" cap="none" spc="-5" normalizeH="0" baseline="0" noProof="0" dirty="0">
                <a:ln>
                  <a:noFill/>
                </a:ln>
                <a:solidFill>
                  <a:srgbClr val="585858"/>
                </a:solidFill>
                <a:effectLst/>
                <a:uLnTx/>
                <a:uFillTx/>
                <a:latin typeface="Arial"/>
                <a:ea typeface="+mn-ea"/>
                <a:cs typeface="Arial"/>
              </a:rPr>
              <a:t>service  necessary will vary </a:t>
            </a:r>
            <a:r>
              <a:rPr kumimoji="0" sz="3600" b="0" i="0" u="none" strike="noStrike" kern="1200" cap="none" spc="0" normalizeH="0" baseline="0" noProof="0" dirty="0">
                <a:ln>
                  <a:noFill/>
                </a:ln>
                <a:solidFill>
                  <a:srgbClr val="585858"/>
                </a:solidFill>
                <a:effectLst/>
                <a:uLnTx/>
                <a:uFillTx/>
                <a:latin typeface="Arial"/>
                <a:ea typeface="+mn-ea"/>
                <a:cs typeface="Arial"/>
              </a:rPr>
              <a:t>based</a:t>
            </a:r>
            <a:r>
              <a:rPr kumimoji="0" sz="3600" b="0" i="0" u="none" strike="noStrike" kern="1200" cap="none" spc="-3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on:</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927100" marR="640080" lvl="0" indent="-451484" algn="l" defTabSz="914400" rtl="0" eaLnBrk="1" fontAlgn="auto" latinLnBrk="0" hangingPunct="1">
              <a:lnSpc>
                <a:spcPct val="80000"/>
              </a:lnSpc>
              <a:spcBef>
                <a:spcPts val="405"/>
              </a:spcBef>
              <a:spcAft>
                <a:spcPts val="0"/>
              </a:spcAft>
              <a:buClrTx/>
              <a:buSzTx/>
              <a:buFontTx/>
              <a:buChar char="•"/>
              <a:tabLst>
                <a:tab pos="926465" algn="l"/>
                <a:tab pos="927100" algn="l"/>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Method of </a:t>
            </a:r>
            <a:r>
              <a:rPr kumimoji="0" sz="3600" b="0" i="0" u="none" strike="noStrike" kern="1200" cap="none" spc="-5" normalizeH="0" baseline="0" noProof="0" dirty="0">
                <a:ln>
                  <a:noFill/>
                </a:ln>
                <a:solidFill>
                  <a:srgbClr val="585858"/>
                </a:solidFill>
                <a:effectLst/>
                <a:uLnTx/>
                <a:uFillTx/>
                <a:latin typeface="Arial"/>
                <a:ea typeface="+mn-ea"/>
                <a:cs typeface="Arial"/>
              </a:rPr>
              <a:t>communication used </a:t>
            </a:r>
            <a:r>
              <a:rPr kumimoji="0" sz="3600" b="0" i="0" u="none" strike="noStrike" kern="1200" cap="none" spc="0" normalizeH="0" baseline="0" noProof="0" dirty="0">
                <a:ln>
                  <a:noFill/>
                </a:ln>
                <a:solidFill>
                  <a:srgbClr val="585858"/>
                </a:solidFill>
                <a:effectLst/>
                <a:uLnTx/>
                <a:uFillTx/>
                <a:latin typeface="Arial"/>
                <a:ea typeface="+mn-ea"/>
                <a:cs typeface="Arial"/>
              </a:rPr>
              <a:t>by</a:t>
            </a:r>
            <a:r>
              <a:rPr kumimoji="0" sz="3600" b="0" i="0" u="none" strike="noStrike" kern="1200" cap="none" spc="-8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the  </a:t>
            </a:r>
            <a:r>
              <a:rPr kumimoji="0" sz="3600" b="0" i="0" u="none" strike="noStrike" kern="1200" cap="none" spc="-5" normalizeH="0" baseline="0" noProof="0" dirty="0">
                <a:ln>
                  <a:noFill/>
                </a:ln>
                <a:solidFill>
                  <a:srgbClr val="585858"/>
                </a:solidFill>
                <a:effectLst/>
                <a:uLnTx/>
                <a:uFillTx/>
                <a:latin typeface="Arial"/>
                <a:ea typeface="+mn-ea"/>
                <a:cs typeface="Arial"/>
              </a:rPr>
              <a:t>individual</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927100" marR="1682114" lvl="0" indent="-451484" algn="l" defTabSz="914400" rtl="0" eaLnBrk="1" fontAlgn="auto" latinLnBrk="0" hangingPunct="1">
              <a:lnSpc>
                <a:spcPct val="80000"/>
              </a:lnSpc>
              <a:spcBef>
                <a:spcPts val="600"/>
              </a:spcBef>
              <a:spcAft>
                <a:spcPts val="0"/>
              </a:spcAft>
              <a:buClrTx/>
              <a:buSzTx/>
              <a:buFontTx/>
              <a:buChar char="•"/>
              <a:tabLst>
                <a:tab pos="926465" algn="l"/>
                <a:tab pos="927100" algn="l"/>
              </a:tabLst>
              <a:defRPr/>
            </a:pPr>
            <a:r>
              <a:rPr kumimoji="0" sz="3600" b="0" i="0" u="none" strike="noStrike" kern="1200" cap="none" spc="-5" normalizeH="0" baseline="0" noProof="0" dirty="0">
                <a:ln>
                  <a:noFill/>
                </a:ln>
                <a:solidFill>
                  <a:srgbClr val="585858"/>
                </a:solidFill>
                <a:effectLst/>
                <a:uLnTx/>
                <a:uFillTx/>
                <a:latin typeface="Arial"/>
                <a:ea typeface="+mn-ea"/>
                <a:cs typeface="Arial"/>
              </a:rPr>
              <a:t>Nature, length, </a:t>
            </a:r>
            <a:r>
              <a:rPr kumimoji="0" sz="3600" b="0" i="0" u="none" strike="noStrike" kern="1200" cap="none" spc="0" normalizeH="0" baseline="0" noProof="0" dirty="0">
                <a:ln>
                  <a:noFill/>
                </a:ln>
                <a:solidFill>
                  <a:srgbClr val="585858"/>
                </a:solidFill>
                <a:effectLst/>
                <a:uLnTx/>
                <a:uFillTx/>
                <a:latin typeface="Arial"/>
                <a:ea typeface="+mn-ea"/>
                <a:cs typeface="Arial"/>
              </a:rPr>
              <a:t>and </a:t>
            </a:r>
            <a:r>
              <a:rPr kumimoji="0" sz="3600" b="0" i="0" u="none" strike="noStrike" kern="1200" cap="none" spc="-5" normalizeH="0" baseline="0" noProof="0" dirty="0">
                <a:ln>
                  <a:noFill/>
                </a:ln>
                <a:solidFill>
                  <a:srgbClr val="585858"/>
                </a:solidFill>
                <a:effectLst/>
                <a:uLnTx/>
                <a:uFillTx/>
                <a:latin typeface="Arial"/>
                <a:ea typeface="+mn-ea"/>
                <a:cs typeface="Arial"/>
              </a:rPr>
              <a:t>complexity </a:t>
            </a:r>
            <a:r>
              <a:rPr kumimoji="0" sz="3600" b="0" i="0" u="none" strike="noStrike" kern="1200" cap="none" spc="0" normalizeH="0" baseline="0" noProof="0" dirty="0">
                <a:ln>
                  <a:noFill/>
                </a:ln>
                <a:solidFill>
                  <a:srgbClr val="585858"/>
                </a:solidFill>
                <a:effectLst/>
                <a:uLnTx/>
                <a:uFillTx/>
                <a:latin typeface="Arial"/>
                <a:ea typeface="+mn-ea"/>
                <a:cs typeface="Arial"/>
              </a:rPr>
              <a:t>of  </a:t>
            </a:r>
            <a:r>
              <a:rPr kumimoji="0" sz="3600" b="0" i="0" u="none" strike="noStrike" kern="1200" cap="none" spc="-5" normalizeH="0" baseline="0" noProof="0" dirty="0">
                <a:ln>
                  <a:noFill/>
                </a:ln>
                <a:solidFill>
                  <a:srgbClr val="585858"/>
                </a:solidFill>
                <a:effectLst/>
                <a:uLnTx/>
                <a:uFillTx/>
                <a:latin typeface="Arial"/>
                <a:ea typeface="+mn-ea"/>
                <a:cs typeface="Arial"/>
              </a:rPr>
              <a:t>communication</a:t>
            </a:r>
            <a:r>
              <a:rPr kumimoji="0" sz="3600" b="0" i="0" u="none" strike="noStrike" kern="1200" cap="none" spc="-30"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involved</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927100" marR="5080" lvl="0" indent="-451484" algn="l" defTabSz="914400" rtl="0" eaLnBrk="1" fontAlgn="auto" latinLnBrk="0" hangingPunct="1">
              <a:lnSpc>
                <a:spcPts val="3460"/>
              </a:lnSpc>
              <a:spcBef>
                <a:spcPts val="565"/>
              </a:spcBef>
              <a:spcAft>
                <a:spcPts val="0"/>
              </a:spcAft>
              <a:buClrTx/>
              <a:buSzTx/>
              <a:buFontTx/>
              <a:buChar char="•"/>
              <a:tabLst>
                <a:tab pos="926465" algn="l"/>
                <a:tab pos="927100" algn="l"/>
              </a:tabLst>
              <a:defRPr/>
            </a:pPr>
            <a:r>
              <a:rPr kumimoji="0" sz="3600" b="0" i="0" u="none" strike="noStrike" kern="1200" cap="none" spc="-5" normalizeH="0" baseline="0" noProof="0" dirty="0">
                <a:ln>
                  <a:noFill/>
                </a:ln>
                <a:solidFill>
                  <a:srgbClr val="585858"/>
                </a:solidFill>
                <a:effectLst/>
                <a:uLnTx/>
                <a:uFillTx/>
                <a:latin typeface="Arial"/>
                <a:ea typeface="+mn-ea"/>
                <a:cs typeface="Arial"/>
              </a:rPr>
              <a:t>Context in which communication is taking  place</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539398" y="750823"/>
            <a:ext cx="9179560" cy="939800"/>
          </a:xfrm>
          <a:prstGeom prst="rect">
            <a:avLst/>
          </a:prstGeom>
        </p:spPr>
        <p:txBody>
          <a:bodyPr vert="horz" wrap="square" lIns="0" tIns="12700" rIns="0" bIns="0" rtlCol="0">
            <a:spAutoFit/>
          </a:bodyPr>
          <a:lstStyle/>
          <a:p>
            <a:pPr marL="12700">
              <a:lnSpc>
                <a:spcPct val="100000"/>
              </a:lnSpc>
              <a:spcBef>
                <a:spcPts val="100"/>
              </a:spcBef>
            </a:pPr>
            <a:r>
              <a:rPr u="none" spc="-45" dirty="0"/>
              <a:t>Effective</a:t>
            </a:r>
            <a:r>
              <a:rPr u="none" spc="-195" dirty="0"/>
              <a:t> </a:t>
            </a:r>
            <a:r>
              <a:rPr u="none" spc="-50" dirty="0"/>
              <a:t>Communication</a:t>
            </a:r>
          </a:p>
        </p:txBody>
      </p:sp>
      <p:sp>
        <p:nvSpPr>
          <p:cNvPr id="4" name="object 4"/>
          <p:cNvSpPr txBox="1"/>
          <p:nvPr/>
        </p:nvSpPr>
        <p:spPr>
          <a:xfrm>
            <a:off x="1084580" y="1687492"/>
            <a:ext cx="8686165" cy="2534920"/>
          </a:xfrm>
          <a:prstGeom prst="rect">
            <a:avLst/>
          </a:prstGeom>
        </p:spPr>
        <p:txBody>
          <a:bodyPr vert="horz" wrap="square" lIns="0" tIns="135890" rIns="0" bIns="0" rtlCol="0">
            <a:spAutoFit/>
          </a:bodyPr>
          <a:lstStyle/>
          <a:p>
            <a:pPr marL="12700" marR="0" lvl="0" indent="0" algn="l" defTabSz="914400" rtl="0" eaLnBrk="1" fontAlgn="auto" latinLnBrk="0" hangingPunct="1">
              <a:lnSpc>
                <a:spcPct val="100000"/>
              </a:lnSpc>
              <a:spcBef>
                <a:spcPts val="1070"/>
              </a:spcBef>
              <a:spcAft>
                <a:spcPts val="0"/>
              </a:spcAft>
              <a:buClrTx/>
              <a:buSzTx/>
              <a:buFontTx/>
              <a:buNone/>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Must provide </a:t>
            </a:r>
            <a:r>
              <a:rPr kumimoji="0" sz="3600" b="0" i="0" u="none" strike="noStrike" kern="1200" cap="none" spc="-5" normalizeH="0" baseline="0" noProof="0" dirty="0">
                <a:ln>
                  <a:noFill/>
                </a:ln>
                <a:solidFill>
                  <a:srgbClr val="585858"/>
                </a:solidFill>
                <a:effectLst/>
                <a:uLnTx/>
                <a:uFillTx/>
                <a:latin typeface="Arial"/>
                <a:ea typeface="+mn-ea"/>
                <a:cs typeface="Arial"/>
              </a:rPr>
              <a:t>auxiliary aids </a:t>
            </a:r>
            <a:r>
              <a:rPr kumimoji="0" sz="3600" b="0" i="0" u="none" strike="noStrike" kern="1200" cap="none" spc="0" normalizeH="0" baseline="0" noProof="0" dirty="0">
                <a:ln>
                  <a:noFill/>
                </a:ln>
                <a:solidFill>
                  <a:srgbClr val="585858"/>
                </a:solidFill>
                <a:effectLst/>
                <a:uLnTx/>
                <a:uFillTx/>
                <a:latin typeface="Arial"/>
                <a:ea typeface="+mn-ea"/>
                <a:cs typeface="Arial"/>
              </a:rPr>
              <a:t>and</a:t>
            </a:r>
            <a:r>
              <a:rPr kumimoji="0" sz="3600" b="0" i="0" u="none" strike="noStrike" kern="1200" cap="none" spc="-7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services:</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363855" marR="0" lvl="0" indent="-351790" algn="l" defTabSz="914400" rtl="0" eaLnBrk="1" fontAlgn="auto" latinLnBrk="0" hangingPunct="1">
              <a:lnSpc>
                <a:spcPct val="100000"/>
              </a:lnSpc>
              <a:spcBef>
                <a:spcPts val="969"/>
              </a:spcBef>
              <a:spcAft>
                <a:spcPts val="0"/>
              </a:spcAft>
              <a:buClrTx/>
              <a:buSzTx/>
              <a:buFontTx/>
              <a:buChar char="•"/>
              <a:tabLst>
                <a:tab pos="363855" algn="l"/>
                <a:tab pos="364490" algn="l"/>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In a </a:t>
            </a:r>
            <a:r>
              <a:rPr kumimoji="0" sz="3600" b="0" i="0" u="none" strike="noStrike" kern="1200" cap="none" spc="-5" normalizeH="0" baseline="0" noProof="0" dirty="0">
                <a:ln>
                  <a:noFill/>
                </a:ln>
                <a:solidFill>
                  <a:srgbClr val="585858"/>
                </a:solidFill>
                <a:effectLst/>
                <a:uLnTx/>
                <a:uFillTx/>
                <a:latin typeface="Arial"/>
                <a:ea typeface="+mn-ea"/>
                <a:cs typeface="Arial"/>
              </a:rPr>
              <a:t>timely</a:t>
            </a:r>
            <a:r>
              <a:rPr kumimoji="0" sz="3600" b="0" i="0" u="none" strike="noStrike" kern="1200" cap="none" spc="-25"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manner</a:t>
            </a:r>
            <a:endParaRPr kumimoji="0" sz="3600" b="0" i="0" u="none" strike="noStrike" kern="1200" cap="none" spc="0" normalizeH="0" baseline="0" noProof="0">
              <a:ln>
                <a:noFill/>
              </a:ln>
              <a:solidFill>
                <a:prstClr val="black"/>
              </a:solidFill>
              <a:effectLst/>
              <a:uLnTx/>
              <a:uFillTx/>
              <a:latin typeface="Arial"/>
              <a:ea typeface="+mn-ea"/>
              <a:cs typeface="Arial"/>
            </a:endParaRPr>
          </a:p>
          <a:p>
            <a:pPr marL="363855" marR="5080" lvl="0" indent="-351790" algn="l" defTabSz="914400" rtl="0" eaLnBrk="1" fontAlgn="auto" latinLnBrk="0" hangingPunct="1">
              <a:lnSpc>
                <a:spcPts val="3890"/>
              </a:lnSpc>
              <a:spcBef>
                <a:spcPts val="1455"/>
              </a:spcBef>
              <a:spcAft>
                <a:spcPts val="0"/>
              </a:spcAft>
              <a:buClrTx/>
              <a:buSzTx/>
              <a:buFontTx/>
              <a:buChar char="•"/>
              <a:tabLst>
                <a:tab pos="363855" algn="l"/>
                <a:tab pos="364490" algn="l"/>
              </a:tabLst>
              <a:defRPr/>
            </a:pPr>
            <a:r>
              <a:rPr kumimoji="0" sz="3600" b="0" i="0" u="none" strike="noStrike" kern="1200" cap="none" spc="0" normalizeH="0" baseline="0" noProof="0" dirty="0">
                <a:ln>
                  <a:noFill/>
                </a:ln>
                <a:solidFill>
                  <a:srgbClr val="585858"/>
                </a:solidFill>
                <a:effectLst/>
                <a:uLnTx/>
                <a:uFillTx/>
                <a:latin typeface="Arial"/>
                <a:ea typeface="+mn-ea"/>
                <a:cs typeface="Arial"/>
              </a:rPr>
              <a:t>In a manner that </a:t>
            </a:r>
            <a:r>
              <a:rPr kumimoji="0" sz="3600" b="0" i="0" u="none" strike="noStrike" kern="1200" cap="none" spc="-5" normalizeH="0" baseline="0" noProof="0" dirty="0">
                <a:ln>
                  <a:noFill/>
                </a:ln>
                <a:solidFill>
                  <a:srgbClr val="585858"/>
                </a:solidFill>
                <a:effectLst/>
                <a:uLnTx/>
                <a:uFillTx/>
                <a:latin typeface="Arial"/>
                <a:ea typeface="+mn-ea"/>
                <a:cs typeface="Arial"/>
              </a:rPr>
              <a:t>protects </a:t>
            </a:r>
            <a:r>
              <a:rPr kumimoji="0" sz="3600" b="0" i="0" u="none" strike="noStrike" kern="1200" cap="none" spc="0" normalizeH="0" baseline="0" noProof="0" dirty="0">
                <a:ln>
                  <a:noFill/>
                </a:ln>
                <a:solidFill>
                  <a:srgbClr val="585858"/>
                </a:solidFill>
                <a:effectLst/>
                <a:uLnTx/>
                <a:uFillTx/>
                <a:latin typeface="Arial"/>
                <a:ea typeface="+mn-ea"/>
                <a:cs typeface="Arial"/>
              </a:rPr>
              <a:t>the </a:t>
            </a:r>
            <a:r>
              <a:rPr kumimoji="0" sz="3600" b="0" i="0" u="none" strike="noStrike" kern="1200" cap="none" spc="-5" normalizeH="0" baseline="0" noProof="0" dirty="0">
                <a:ln>
                  <a:noFill/>
                </a:ln>
                <a:solidFill>
                  <a:srgbClr val="585858"/>
                </a:solidFill>
                <a:effectLst/>
                <a:uLnTx/>
                <a:uFillTx/>
                <a:latin typeface="Arial"/>
                <a:ea typeface="+mn-ea"/>
                <a:cs typeface="Arial"/>
              </a:rPr>
              <a:t>privacy</a:t>
            </a:r>
            <a:r>
              <a:rPr kumimoji="0" sz="3600" b="0" i="0" u="none" strike="noStrike" kern="1200" cap="none" spc="-120" normalizeH="0" baseline="0" noProof="0" dirty="0">
                <a:ln>
                  <a:noFill/>
                </a:ln>
                <a:solidFill>
                  <a:srgbClr val="585858"/>
                </a:solidFill>
                <a:effectLst/>
                <a:uLnTx/>
                <a:uFillTx/>
                <a:latin typeface="Arial"/>
                <a:ea typeface="+mn-ea"/>
                <a:cs typeface="Arial"/>
              </a:rPr>
              <a:t> </a:t>
            </a:r>
            <a:r>
              <a:rPr kumimoji="0" sz="3600" b="0" i="0" u="none" strike="noStrike" kern="1200" cap="none" spc="0" normalizeH="0" baseline="0" noProof="0" dirty="0">
                <a:ln>
                  <a:noFill/>
                </a:ln>
                <a:solidFill>
                  <a:srgbClr val="585858"/>
                </a:solidFill>
                <a:effectLst/>
                <a:uLnTx/>
                <a:uFillTx/>
                <a:latin typeface="Arial"/>
                <a:ea typeface="+mn-ea"/>
                <a:cs typeface="Arial"/>
              </a:rPr>
              <a:t>and  </a:t>
            </a:r>
            <a:r>
              <a:rPr kumimoji="0" sz="3600" b="0" i="0" u="none" strike="noStrike" kern="1200" cap="none" spc="-5" normalizeH="0" baseline="0" noProof="0" dirty="0">
                <a:ln>
                  <a:noFill/>
                </a:ln>
                <a:solidFill>
                  <a:srgbClr val="585858"/>
                </a:solidFill>
                <a:effectLst/>
                <a:uLnTx/>
                <a:uFillTx/>
                <a:latin typeface="Arial"/>
                <a:ea typeface="+mn-ea"/>
                <a:cs typeface="Arial"/>
              </a:rPr>
              <a:t>independence </a:t>
            </a:r>
            <a:r>
              <a:rPr kumimoji="0" sz="3600" b="0" i="0" u="none" strike="noStrike" kern="1200" cap="none" spc="0" normalizeH="0" baseline="0" noProof="0" dirty="0">
                <a:ln>
                  <a:noFill/>
                </a:ln>
                <a:solidFill>
                  <a:srgbClr val="585858"/>
                </a:solidFill>
                <a:effectLst/>
                <a:uLnTx/>
                <a:uFillTx/>
                <a:latin typeface="Arial"/>
                <a:ea typeface="+mn-ea"/>
                <a:cs typeface="Arial"/>
              </a:rPr>
              <a:t>of the</a:t>
            </a:r>
            <a:r>
              <a:rPr kumimoji="0" sz="3600" b="0" i="0" u="none" strike="noStrike" kern="1200" cap="none" spc="-35" normalizeH="0" baseline="0" noProof="0" dirty="0">
                <a:ln>
                  <a:noFill/>
                </a:ln>
                <a:solidFill>
                  <a:srgbClr val="585858"/>
                </a:solidFill>
                <a:effectLst/>
                <a:uLnTx/>
                <a:uFillTx/>
                <a:latin typeface="Arial"/>
                <a:ea typeface="+mn-ea"/>
                <a:cs typeface="Arial"/>
              </a:rPr>
              <a:t> </a:t>
            </a:r>
            <a:r>
              <a:rPr kumimoji="0" sz="3600" b="0" i="0" u="none" strike="noStrike" kern="1200" cap="none" spc="-5" normalizeH="0" baseline="0" noProof="0" dirty="0">
                <a:ln>
                  <a:noFill/>
                </a:ln>
                <a:solidFill>
                  <a:srgbClr val="585858"/>
                </a:solidFill>
                <a:effectLst/>
                <a:uLnTx/>
                <a:uFillTx/>
                <a:latin typeface="Arial"/>
                <a:ea typeface="+mn-ea"/>
                <a:cs typeface="Arial"/>
              </a:rPr>
              <a:t>individual</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8628" rIns="0" bIns="0" rtlCol="0">
            <a:spAutoFit/>
          </a:bodyPr>
          <a:lstStyle/>
          <a:p>
            <a:pPr marL="173990">
              <a:lnSpc>
                <a:spcPct val="100000"/>
              </a:lnSpc>
              <a:spcBef>
                <a:spcPts val="100"/>
              </a:spcBef>
              <a:tabLst>
                <a:tab pos="1461135" algn="l"/>
                <a:tab pos="10140315" algn="l"/>
              </a:tabLst>
            </a:pPr>
            <a:r>
              <a:rPr sz="4800" dirty="0"/>
              <a:t> 	</a:t>
            </a:r>
            <a:r>
              <a:rPr sz="4800" spc="-45" dirty="0"/>
              <a:t>Effective</a:t>
            </a:r>
            <a:r>
              <a:rPr sz="4800" spc="-180" dirty="0"/>
              <a:t> </a:t>
            </a:r>
            <a:r>
              <a:rPr sz="4800" spc="-50" dirty="0"/>
              <a:t>Communication	</a:t>
            </a:r>
            <a:endParaRPr sz="4800"/>
          </a:p>
        </p:txBody>
      </p:sp>
      <p:sp>
        <p:nvSpPr>
          <p:cNvPr id="3" name="object 3"/>
          <p:cNvSpPr txBox="1"/>
          <p:nvPr/>
        </p:nvSpPr>
        <p:spPr>
          <a:xfrm>
            <a:off x="1084580" y="1689778"/>
            <a:ext cx="9877425" cy="3388995"/>
          </a:xfrm>
          <a:prstGeom prst="rect">
            <a:avLst/>
          </a:prstGeom>
        </p:spPr>
        <p:txBody>
          <a:bodyPr vert="horz" wrap="square" lIns="0" tIns="145415" rIns="0" bIns="0" rtlCol="0">
            <a:spAutoFit/>
          </a:bodyPr>
          <a:lstStyle/>
          <a:p>
            <a:pPr marL="475615" marR="0" lvl="0" indent="-463550" algn="l" defTabSz="914400" rtl="0" eaLnBrk="1" fontAlgn="auto" latinLnBrk="0" hangingPunct="1">
              <a:lnSpc>
                <a:spcPct val="100000"/>
              </a:lnSpc>
              <a:spcBef>
                <a:spcPts val="1145"/>
              </a:spcBef>
              <a:spcAft>
                <a:spcPts val="0"/>
              </a:spcAft>
              <a:buClrTx/>
              <a:buSzTx/>
              <a:buFont typeface="Wingdings"/>
              <a:buChar char=""/>
              <a:tabLst>
                <a:tab pos="475615" algn="l"/>
                <a:tab pos="476250"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May not require </a:t>
            </a:r>
            <a:r>
              <a:rPr kumimoji="0" sz="3000" b="0" i="0" u="none" strike="noStrike" kern="1200" cap="none" spc="-10" normalizeH="0" baseline="0" noProof="0" dirty="0">
                <a:ln>
                  <a:noFill/>
                </a:ln>
                <a:solidFill>
                  <a:srgbClr val="585858"/>
                </a:solidFill>
                <a:effectLst/>
                <a:uLnTx/>
                <a:uFillTx/>
                <a:latin typeface="Arial"/>
                <a:ea typeface="+mn-ea"/>
                <a:cs typeface="Arial"/>
              </a:rPr>
              <a:t>individuals </a:t>
            </a:r>
            <a:r>
              <a:rPr kumimoji="0" sz="3000" b="0" i="0" u="none" strike="noStrike" kern="1200" cap="none" spc="0" normalizeH="0" baseline="0" noProof="0" dirty="0">
                <a:ln>
                  <a:noFill/>
                </a:ln>
                <a:solidFill>
                  <a:srgbClr val="585858"/>
                </a:solidFill>
                <a:effectLst/>
                <a:uLnTx/>
                <a:uFillTx/>
                <a:latin typeface="Arial"/>
                <a:ea typeface="+mn-ea"/>
                <a:cs typeface="Arial"/>
              </a:rPr>
              <a:t>to </a:t>
            </a:r>
            <a:r>
              <a:rPr kumimoji="0" sz="3000" b="0" i="0" u="none" strike="noStrike" kern="1200" cap="none" spc="-5" normalizeH="0" baseline="0" noProof="0" dirty="0">
                <a:ln>
                  <a:noFill/>
                </a:ln>
                <a:solidFill>
                  <a:srgbClr val="585858"/>
                </a:solidFill>
                <a:effectLst/>
                <a:uLnTx/>
                <a:uFillTx/>
                <a:latin typeface="Arial"/>
                <a:ea typeface="+mn-ea"/>
                <a:cs typeface="Arial"/>
              </a:rPr>
              <a:t>bring </a:t>
            </a:r>
            <a:r>
              <a:rPr kumimoji="0" sz="3000" b="0" i="0" u="none" strike="noStrike" kern="1200" cap="none" spc="0" normalizeH="0" baseline="0" noProof="0" dirty="0">
                <a:ln>
                  <a:noFill/>
                </a:ln>
                <a:solidFill>
                  <a:srgbClr val="585858"/>
                </a:solidFill>
                <a:effectLst/>
                <a:uLnTx/>
                <a:uFillTx/>
                <a:latin typeface="Arial"/>
                <a:ea typeface="+mn-ea"/>
                <a:cs typeface="Arial"/>
              </a:rPr>
              <a:t>their </a:t>
            </a:r>
            <a:r>
              <a:rPr kumimoji="0" sz="3000" b="0" i="0" u="none" strike="noStrike" kern="1200" cap="none" spc="-5" normalizeH="0" baseline="0" noProof="0" dirty="0">
                <a:ln>
                  <a:noFill/>
                </a:ln>
                <a:solidFill>
                  <a:srgbClr val="585858"/>
                </a:solidFill>
                <a:effectLst/>
                <a:uLnTx/>
                <a:uFillTx/>
                <a:latin typeface="Arial"/>
                <a:ea typeface="+mn-ea"/>
                <a:cs typeface="Arial"/>
              </a:rPr>
              <a:t>own</a:t>
            </a:r>
            <a:r>
              <a:rPr kumimoji="0" sz="3000" b="0" i="0" u="none" strike="noStrike" kern="1200" cap="none" spc="-7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interpreter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475615" marR="959485" lvl="0" indent="-463550" algn="l" defTabSz="914400" rtl="0" eaLnBrk="1" fontAlgn="auto" latinLnBrk="0" hangingPunct="1">
              <a:lnSpc>
                <a:spcPts val="3240"/>
              </a:lnSpc>
              <a:spcBef>
                <a:spcPts val="1450"/>
              </a:spcBef>
              <a:spcAft>
                <a:spcPts val="0"/>
              </a:spcAft>
              <a:buClrTx/>
              <a:buSzTx/>
              <a:buFont typeface="Wingdings"/>
              <a:buChar char=""/>
              <a:tabLst>
                <a:tab pos="475615" algn="l"/>
                <a:tab pos="476250"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May not require adults accompanying </a:t>
            </a:r>
            <a:r>
              <a:rPr kumimoji="0" sz="3000" b="0" i="0" u="none" strike="noStrike" kern="1200" cap="none" spc="-10" normalizeH="0" baseline="0" noProof="0" dirty="0">
                <a:ln>
                  <a:noFill/>
                </a:ln>
                <a:solidFill>
                  <a:srgbClr val="585858"/>
                </a:solidFill>
                <a:effectLst/>
                <a:uLnTx/>
                <a:uFillTx/>
                <a:latin typeface="Arial"/>
                <a:ea typeface="+mn-ea"/>
                <a:cs typeface="Arial"/>
              </a:rPr>
              <a:t>individual </a:t>
            </a:r>
            <a:r>
              <a:rPr kumimoji="0" sz="3000" b="0" i="0" u="none" strike="noStrike" kern="1200" cap="none" spc="0" normalizeH="0" baseline="0" noProof="0" dirty="0">
                <a:ln>
                  <a:noFill/>
                </a:ln>
                <a:solidFill>
                  <a:srgbClr val="585858"/>
                </a:solidFill>
                <a:effectLst/>
                <a:uLnTx/>
                <a:uFillTx/>
                <a:latin typeface="Arial"/>
                <a:ea typeface="+mn-ea"/>
                <a:cs typeface="Arial"/>
              </a:rPr>
              <a:t>to  </a:t>
            </a:r>
            <a:r>
              <a:rPr kumimoji="0" sz="3000" b="0" i="0" u="none" strike="noStrike" kern="1200" cap="none" spc="-5" normalizeH="0" baseline="0" noProof="0" dirty="0">
                <a:ln>
                  <a:noFill/>
                </a:ln>
                <a:solidFill>
                  <a:srgbClr val="585858"/>
                </a:solidFill>
                <a:effectLst/>
                <a:uLnTx/>
                <a:uFillTx/>
                <a:latin typeface="Arial"/>
                <a:ea typeface="+mn-ea"/>
                <a:cs typeface="Arial"/>
              </a:rPr>
              <a:t>interpret</a:t>
            </a:r>
            <a:r>
              <a:rPr kumimoji="0" sz="3000" b="0" i="0" u="none" strike="noStrike" kern="1200" cap="none" spc="-2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except:</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927100" marR="0" lvl="1" indent="-463550" algn="l" defTabSz="914400" rtl="0" eaLnBrk="1" fontAlgn="auto" latinLnBrk="0" hangingPunct="1">
              <a:lnSpc>
                <a:spcPts val="3590"/>
              </a:lnSpc>
              <a:spcBef>
                <a:spcPts val="0"/>
              </a:spcBef>
              <a:spcAft>
                <a:spcPts val="0"/>
              </a:spcAft>
              <a:buClrTx/>
              <a:buSzTx/>
              <a:buFontTx/>
              <a:buChar char="•"/>
              <a:tabLst>
                <a:tab pos="926465" algn="l"/>
                <a:tab pos="927100"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In </a:t>
            </a:r>
            <a:r>
              <a:rPr kumimoji="0" sz="3000" b="0" i="0" u="none" strike="noStrike" kern="1200" cap="none" spc="-5" normalizeH="0" baseline="0" noProof="0" dirty="0">
                <a:ln>
                  <a:noFill/>
                </a:ln>
                <a:solidFill>
                  <a:srgbClr val="585858"/>
                </a:solidFill>
                <a:effectLst/>
                <a:uLnTx/>
                <a:uFillTx/>
                <a:latin typeface="Arial"/>
                <a:ea typeface="+mn-ea"/>
                <a:cs typeface="Arial"/>
              </a:rPr>
              <a:t>an emergency where no interpreter is </a:t>
            </a:r>
            <a:r>
              <a:rPr kumimoji="0" sz="3000" b="0" i="0" u="none" strike="noStrike" kern="1200" cap="none" spc="-10" normalizeH="0" baseline="0" noProof="0" dirty="0">
                <a:ln>
                  <a:noFill/>
                </a:ln>
                <a:solidFill>
                  <a:srgbClr val="585858"/>
                </a:solidFill>
                <a:effectLst/>
                <a:uLnTx/>
                <a:uFillTx/>
                <a:latin typeface="Arial"/>
                <a:ea typeface="+mn-ea"/>
                <a:cs typeface="Arial"/>
              </a:rPr>
              <a:t>available,</a:t>
            </a:r>
            <a:r>
              <a:rPr kumimoji="0" sz="3000" b="0" i="0" u="none" strike="noStrike" kern="1200" cap="none" spc="-8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or</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927100" marR="145415" lvl="1" indent="-463550" algn="l" defTabSz="914400" rtl="0" eaLnBrk="1" fontAlgn="auto" latinLnBrk="0" hangingPunct="1">
              <a:lnSpc>
                <a:spcPts val="3240"/>
              </a:lnSpc>
              <a:spcBef>
                <a:spcPts val="645"/>
              </a:spcBef>
              <a:spcAft>
                <a:spcPts val="0"/>
              </a:spcAft>
              <a:buClrTx/>
              <a:buSzTx/>
              <a:buFontTx/>
              <a:buChar char="•"/>
              <a:tabLst>
                <a:tab pos="926465" algn="l"/>
                <a:tab pos="927100" algn="l"/>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Where </a:t>
            </a:r>
            <a:r>
              <a:rPr kumimoji="0" sz="3000" b="0" i="0" u="none" strike="noStrike" kern="1200" cap="none" spc="-5" normalizeH="0" baseline="0" noProof="0" dirty="0">
                <a:ln>
                  <a:noFill/>
                </a:ln>
                <a:solidFill>
                  <a:srgbClr val="585858"/>
                </a:solidFill>
                <a:effectLst/>
                <a:uLnTx/>
                <a:uFillTx/>
                <a:latin typeface="Arial"/>
                <a:ea typeface="+mn-ea"/>
                <a:cs typeface="Arial"/>
              </a:rPr>
              <a:t>specifically requested by </a:t>
            </a:r>
            <a:r>
              <a:rPr kumimoji="0" sz="3000" b="0" i="0" u="none" strike="noStrike" kern="1200" cap="none" spc="0" normalizeH="0" baseline="0" noProof="0" dirty="0">
                <a:ln>
                  <a:noFill/>
                </a:ln>
                <a:solidFill>
                  <a:srgbClr val="585858"/>
                </a:solidFill>
                <a:effectLst/>
                <a:uLnTx/>
                <a:uFillTx/>
                <a:latin typeface="Arial"/>
                <a:ea typeface="+mn-ea"/>
                <a:cs typeface="Arial"/>
              </a:rPr>
              <a:t>the </a:t>
            </a:r>
            <a:r>
              <a:rPr kumimoji="0" sz="3000" b="0" i="0" u="none" strike="noStrike" kern="1200" cap="none" spc="-10" normalizeH="0" baseline="0" noProof="0" dirty="0">
                <a:ln>
                  <a:noFill/>
                </a:ln>
                <a:solidFill>
                  <a:srgbClr val="585858"/>
                </a:solidFill>
                <a:effectLst/>
                <a:uLnTx/>
                <a:uFillTx/>
                <a:latin typeface="Arial"/>
                <a:ea typeface="+mn-ea"/>
                <a:cs typeface="Arial"/>
              </a:rPr>
              <a:t>individual </a:t>
            </a:r>
            <a:r>
              <a:rPr kumimoji="0" sz="3000" b="0" i="0" u="none" strike="noStrike" kern="1200" cap="none" spc="-5" normalizeH="0" baseline="0" noProof="0" dirty="0">
                <a:ln>
                  <a:noFill/>
                </a:ln>
                <a:solidFill>
                  <a:srgbClr val="585858"/>
                </a:solidFill>
                <a:effectLst/>
                <a:uLnTx/>
                <a:uFillTx/>
                <a:latin typeface="Arial"/>
                <a:ea typeface="+mn-ea"/>
                <a:cs typeface="Arial"/>
              </a:rPr>
              <a:t>with </a:t>
            </a:r>
            <a:r>
              <a:rPr kumimoji="0" sz="3000" b="0" i="0" u="none" strike="noStrike" kern="1200" cap="none" spc="0" normalizeH="0" baseline="0" noProof="0" dirty="0">
                <a:ln>
                  <a:noFill/>
                </a:ln>
                <a:solidFill>
                  <a:srgbClr val="585858"/>
                </a:solidFill>
                <a:effectLst/>
                <a:uLnTx/>
                <a:uFillTx/>
                <a:latin typeface="Arial"/>
                <a:ea typeface="+mn-ea"/>
                <a:cs typeface="Arial"/>
              </a:rPr>
              <a:t>a  </a:t>
            </a:r>
            <a:r>
              <a:rPr kumimoji="0" sz="3000" b="0" i="0" u="none" strike="noStrike" kern="1200" cap="none" spc="-25" normalizeH="0" baseline="0" noProof="0" dirty="0">
                <a:ln>
                  <a:noFill/>
                </a:ln>
                <a:solidFill>
                  <a:srgbClr val="585858"/>
                </a:solidFill>
                <a:effectLst/>
                <a:uLnTx/>
                <a:uFillTx/>
                <a:latin typeface="Arial"/>
                <a:ea typeface="+mn-ea"/>
                <a:cs typeface="Arial"/>
              </a:rPr>
              <a:t>disability, </a:t>
            </a:r>
            <a:r>
              <a:rPr kumimoji="0" sz="3000" b="0" i="0" u="none" strike="noStrike" kern="1200" cap="none" spc="0" normalizeH="0" baseline="0" noProof="0" dirty="0">
                <a:ln>
                  <a:noFill/>
                </a:ln>
                <a:solidFill>
                  <a:srgbClr val="585858"/>
                </a:solidFill>
                <a:effectLst/>
                <a:uLnTx/>
                <a:uFillTx/>
                <a:latin typeface="Arial"/>
                <a:ea typeface="+mn-ea"/>
                <a:cs typeface="Arial"/>
              </a:rPr>
              <a:t>the </a:t>
            </a:r>
            <a:r>
              <a:rPr kumimoji="0" sz="3000" b="0" i="0" u="none" strike="noStrike" kern="1200" cap="none" spc="-5" normalizeH="0" baseline="0" noProof="0" dirty="0">
                <a:ln>
                  <a:noFill/>
                </a:ln>
                <a:solidFill>
                  <a:srgbClr val="585858"/>
                </a:solidFill>
                <a:effectLst/>
                <a:uLnTx/>
                <a:uFillTx/>
                <a:latin typeface="Arial"/>
                <a:ea typeface="+mn-ea"/>
                <a:cs typeface="Arial"/>
              </a:rPr>
              <a:t>accompanying adult agrees, and it is  appropriate under </a:t>
            </a:r>
            <a:r>
              <a:rPr kumimoji="0" sz="3000" b="0" i="0" u="none" strike="noStrike" kern="1200" cap="none" spc="0" normalizeH="0" baseline="0" noProof="0" dirty="0">
                <a:ln>
                  <a:noFill/>
                </a:ln>
                <a:solidFill>
                  <a:srgbClr val="585858"/>
                </a:solidFill>
                <a:effectLst/>
                <a:uLnTx/>
                <a:uFillTx/>
                <a:latin typeface="Arial"/>
                <a:ea typeface="+mn-ea"/>
                <a:cs typeface="Arial"/>
              </a:rPr>
              <a:t>the</a:t>
            </a:r>
            <a:r>
              <a:rPr kumimoji="0" sz="3000" b="0" i="0" u="none" strike="noStrike" kern="1200" cap="none" spc="-3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circumstances</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10140315" algn="l"/>
              </a:tabLst>
            </a:pPr>
            <a:r>
              <a:rPr dirty="0"/>
              <a:t> </a:t>
            </a:r>
            <a:r>
              <a:rPr spc="-535" dirty="0"/>
              <a:t> </a:t>
            </a:r>
            <a:r>
              <a:rPr spc="-45" dirty="0"/>
              <a:t>Effective</a:t>
            </a:r>
            <a:r>
              <a:rPr spc="-200" dirty="0"/>
              <a:t> </a:t>
            </a:r>
            <a:r>
              <a:rPr spc="-50" dirty="0"/>
              <a:t>Communication	</a:t>
            </a:r>
          </a:p>
        </p:txBody>
      </p:sp>
      <p:sp>
        <p:nvSpPr>
          <p:cNvPr id="3" name="object 3"/>
          <p:cNvSpPr txBox="1">
            <a:spLocks noGrp="1"/>
          </p:cNvSpPr>
          <p:nvPr>
            <p:ph type="body" idx="1"/>
          </p:nvPr>
        </p:nvSpPr>
        <p:spPr>
          <a:prstGeom prst="rect">
            <a:avLst/>
          </a:prstGeom>
        </p:spPr>
        <p:txBody>
          <a:bodyPr vert="horz" wrap="square" lIns="0" tIns="12065" rIns="0" bIns="0" rtlCol="0">
            <a:spAutoFit/>
          </a:bodyPr>
          <a:lstStyle/>
          <a:p>
            <a:pPr marL="17145" marR="5080">
              <a:lnSpc>
                <a:spcPct val="100000"/>
              </a:lnSpc>
              <a:spcBef>
                <a:spcPts val="95"/>
              </a:spcBef>
            </a:pPr>
            <a:r>
              <a:rPr spc="-5" dirty="0"/>
              <a:t>In the context of </a:t>
            </a:r>
            <a:r>
              <a:rPr spc="-10" dirty="0"/>
              <a:t>telemedicine, </a:t>
            </a:r>
            <a:r>
              <a:rPr spc="-5" dirty="0"/>
              <a:t>a provider who takes  </a:t>
            </a:r>
            <a:r>
              <a:rPr spc="-10" dirty="0"/>
              <a:t>appropriate </a:t>
            </a:r>
            <a:r>
              <a:rPr spc="-5" dirty="0"/>
              <a:t>steps to furnish individuals with </a:t>
            </a:r>
            <a:r>
              <a:rPr spc="-10" dirty="0"/>
              <a:t>disabilities  </a:t>
            </a:r>
            <a:r>
              <a:rPr spc="-5" dirty="0"/>
              <a:t>auxiliary aids and services when scheduling or </a:t>
            </a:r>
            <a:r>
              <a:rPr spc="-10" dirty="0"/>
              <a:t>holding  </a:t>
            </a:r>
            <a:r>
              <a:rPr spc="-5" dirty="0"/>
              <a:t>virtual </a:t>
            </a:r>
            <a:r>
              <a:rPr spc="-10" dirty="0"/>
              <a:t>telemedicine </a:t>
            </a:r>
            <a:r>
              <a:rPr spc="-5" dirty="0"/>
              <a:t>appointments, helps to ensure </a:t>
            </a:r>
            <a:r>
              <a:rPr spc="-10" dirty="0"/>
              <a:t>that  </a:t>
            </a:r>
            <a:r>
              <a:rPr spc="-5" dirty="0"/>
              <a:t>its </a:t>
            </a:r>
            <a:r>
              <a:rPr spc="-10" dirty="0"/>
              <a:t>patients </a:t>
            </a:r>
            <a:r>
              <a:rPr spc="-5" dirty="0"/>
              <a:t>are </a:t>
            </a:r>
            <a:r>
              <a:rPr spc="-15" dirty="0"/>
              <a:t>afforded effective</a:t>
            </a:r>
            <a:r>
              <a:rPr spc="-5" dirty="0"/>
              <a:t> communication.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2652395" algn="l"/>
                <a:tab pos="10140315" algn="l"/>
              </a:tabLst>
            </a:pPr>
            <a:r>
              <a:rPr dirty="0"/>
              <a:t> 	</a:t>
            </a:r>
            <a:r>
              <a:rPr spc="-50" dirty="0"/>
              <a:t>Telemedicine	</a:t>
            </a:r>
          </a:p>
        </p:txBody>
      </p:sp>
      <p:sp>
        <p:nvSpPr>
          <p:cNvPr id="3" name="object 3"/>
          <p:cNvSpPr txBox="1"/>
          <p:nvPr/>
        </p:nvSpPr>
        <p:spPr>
          <a:xfrm>
            <a:off x="1175207" y="2435776"/>
            <a:ext cx="9964420" cy="3147060"/>
          </a:xfrm>
          <a:prstGeom prst="rect">
            <a:avLst/>
          </a:prstGeom>
        </p:spPr>
        <p:txBody>
          <a:bodyPr vert="horz" wrap="square" lIns="0" tIns="67310" rIns="0" bIns="0" rtlCol="0">
            <a:spAutoFit/>
          </a:bodyPr>
          <a:lstStyle/>
          <a:p>
            <a:pPr marL="12700" marR="5080" lvl="0" indent="21590" algn="l" defTabSz="914400" rtl="0" eaLnBrk="1" fontAlgn="auto" latinLnBrk="0" hangingPunct="1">
              <a:lnSpc>
                <a:spcPts val="3460"/>
              </a:lnSpc>
              <a:spcBef>
                <a:spcPts val="530"/>
              </a:spcBef>
              <a:spcAft>
                <a:spcPts val="0"/>
              </a:spcAft>
              <a:buClrTx/>
              <a:buSzTx/>
              <a:buFontTx/>
              <a:buNone/>
              <a:tabLst/>
              <a:defRPr/>
            </a:pPr>
            <a:r>
              <a:rPr kumimoji="0" sz="3200" b="0" i="0" u="none" strike="noStrike" kern="1200" cap="none" spc="-10" normalizeH="0" baseline="0" noProof="0" dirty="0">
                <a:ln>
                  <a:noFill/>
                </a:ln>
                <a:solidFill>
                  <a:srgbClr val="585858"/>
                </a:solidFill>
                <a:effectLst/>
                <a:uLnTx/>
                <a:uFillTx/>
                <a:latin typeface="Arial"/>
                <a:ea typeface="+mn-ea"/>
                <a:cs typeface="Arial"/>
              </a:rPr>
              <a:t>Hospitals </a:t>
            </a:r>
            <a:r>
              <a:rPr kumimoji="0" sz="3200" b="0" i="0" u="none" strike="noStrike" kern="1200" cap="none" spc="-5" normalizeH="0" baseline="0" noProof="0" dirty="0">
                <a:ln>
                  <a:noFill/>
                </a:ln>
                <a:solidFill>
                  <a:srgbClr val="585858"/>
                </a:solidFill>
                <a:effectLst/>
                <a:uLnTx/>
                <a:uFillTx/>
                <a:latin typeface="Arial"/>
                <a:ea typeface="+mn-ea"/>
                <a:cs typeface="Arial"/>
              </a:rPr>
              <a:t>or </a:t>
            </a:r>
            <a:r>
              <a:rPr kumimoji="0" sz="3200" b="0" i="0" u="none" strike="noStrike" kern="1200" cap="none" spc="-10" normalizeH="0" baseline="0" noProof="0" dirty="0">
                <a:ln>
                  <a:noFill/>
                </a:ln>
                <a:solidFill>
                  <a:srgbClr val="585858"/>
                </a:solidFill>
                <a:effectLst/>
                <a:uLnTx/>
                <a:uFillTx/>
                <a:latin typeface="Arial"/>
                <a:ea typeface="+mn-ea"/>
                <a:cs typeface="Arial"/>
              </a:rPr>
              <a:t>health </a:t>
            </a:r>
            <a:r>
              <a:rPr kumimoji="0" sz="3200" b="0" i="0" u="none" strike="noStrike" kern="1200" cap="none" spc="-5" normalizeH="0" baseline="0" noProof="0" dirty="0">
                <a:ln>
                  <a:noFill/>
                </a:ln>
                <a:solidFill>
                  <a:srgbClr val="585858"/>
                </a:solidFill>
                <a:effectLst/>
                <a:uLnTx/>
                <a:uFillTx/>
                <a:latin typeface="Arial"/>
                <a:ea typeface="+mn-ea"/>
                <a:cs typeface="Arial"/>
              </a:rPr>
              <a:t>care </a:t>
            </a:r>
            <a:r>
              <a:rPr kumimoji="0" sz="3200" b="0" i="0" u="none" strike="noStrike" kern="1200" cap="none" spc="-10" normalizeH="0" baseline="0" noProof="0" dirty="0">
                <a:ln>
                  <a:noFill/>
                </a:ln>
                <a:solidFill>
                  <a:srgbClr val="585858"/>
                </a:solidFill>
                <a:effectLst/>
                <a:uLnTx/>
                <a:uFillTx/>
                <a:latin typeface="Arial"/>
                <a:ea typeface="+mn-ea"/>
                <a:cs typeface="Arial"/>
              </a:rPr>
              <a:t>providers </a:t>
            </a:r>
            <a:r>
              <a:rPr kumimoji="0" sz="3200" b="0" i="0" u="none" strike="noStrike" kern="1200" cap="none" spc="-5" normalizeH="0" baseline="0" noProof="0" dirty="0">
                <a:ln>
                  <a:noFill/>
                </a:ln>
                <a:solidFill>
                  <a:srgbClr val="585858"/>
                </a:solidFill>
                <a:effectLst/>
                <a:uLnTx/>
                <a:uFillTx/>
                <a:latin typeface="Arial"/>
                <a:ea typeface="+mn-ea"/>
                <a:cs typeface="Arial"/>
              </a:rPr>
              <a:t>that offer </a:t>
            </a:r>
            <a:r>
              <a:rPr kumimoji="0" sz="3200" b="0" i="0" u="none" strike="noStrike" kern="1200" cap="none" spc="-10" normalizeH="0" baseline="0" noProof="0" dirty="0">
                <a:ln>
                  <a:noFill/>
                </a:ln>
                <a:solidFill>
                  <a:srgbClr val="585858"/>
                </a:solidFill>
                <a:effectLst/>
                <a:uLnTx/>
                <a:uFillTx/>
                <a:latin typeface="Arial"/>
                <a:ea typeface="+mn-ea"/>
                <a:cs typeface="Arial"/>
              </a:rPr>
              <a:t>virtual  </a:t>
            </a:r>
            <a:r>
              <a:rPr kumimoji="0" sz="3200" b="0" i="0" u="none" strike="noStrike" kern="1200" cap="none" spc="-5" normalizeH="0" baseline="0" noProof="0" dirty="0">
                <a:ln>
                  <a:noFill/>
                </a:ln>
                <a:solidFill>
                  <a:srgbClr val="585858"/>
                </a:solidFill>
                <a:effectLst/>
                <a:uLnTx/>
                <a:uFillTx/>
                <a:latin typeface="Arial"/>
                <a:ea typeface="+mn-ea"/>
                <a:cs typeface="Arial"/>
              </a:rPr>
              <a:t>medical </a:t>
            </a:r>
            <a:r>
              <a:rPr kumimoji="0" sz="3200" b="0" i="0" u="none" strike="noStrike" kern="1200" cap="none" spc="-10" normalizeH="0" baseline="0" noProof="0" dirty="0">
                <a:ln>
                  <a:noFill/>
                </a:ln>
                <a:solidFill>
                  <a:srgbClr val="585858"/>
                </a:solidFill>
                <a:effectLst/>
                <a:uLnTx/>
                <a:uFillTx/>
                <a:latin typeface="Arial"/>
                <a:ea typeface="+mn-ea"/>
                <a:cs typeface="Arial"/>
              </a:rPr>
              <a:t>appointments through </a:t>
            </a:r>
            <a:r>
              <a:rPr kumimoji="0" sz="3200" b="0" i="0" u="none" strike="noStrike" kern="1200" cap="none" spc="-5" normalizeH="0" baseline="0" noProof="0" dirty="0">
                <a:ln>
                  <a:noFill/>
                </a:ln>
                <a:solidFill>
                  <a:srgbClr val="585858"/>
                </a:solidFill>
                <a:effectLst/>
                <a:uLnTx/>
                <a:uFillTx/>
                <a:latin typeface="Arial"/>
                <a:ea typeface="+mn-ea"/>
                <a:cs typeface="Arial"/>
              </a:rPr>
              <a:t>a </a:t>
            </a:r>
            <a:r>
              <a:rPr kumimoji="0" sz="3200" b="0" i="0" u="none" strike="noStrike" kern="1200" cap="none" spc="-10" normalizeH="0" baseline="0" noProof="0" dirty="0">
                <a:ln>
                  <a:noFill/>
                </a:ln>
                <a:solidFill>
                  <a:srgbClr val="585858"/>
                </a:solidFill>
                <a:effectLst/>
                <a:uLnTx/>
                <a:uFillTx/>
                <a:latin typeface="Arial"/>
                <a:ea typeface="+mn-ea"/>
                <a:cs typeface="Arial"/>
              </a:rPr>
              <a:t>telemedicine platform  </a:t>
            </a:r>
            <a:r>
              <a:rPr kumimoji="0" sz="3200" b="0" i="0" u="none" strike="noStrike" kern="1200" cap="none" spc="-5" normalizeH="0" baseline="0" noProof="0" dirty="0">
                <a:ln>
                  <a:noFill/>
                </a:ln>
                <a:solidFill>
                  <a:srgbClr val="585858"/>
                </a:solidFill>
                <a:effectLst/>
                <a:uLnTx/>
                <a:uFillTx/>
                <a:latin typeface="Arial"/>
                <a:ea typeface="+mn-ea"/>
                <a:cs typeface="Arial"/>
              </a:rPr>
              <a:t>that has the capacity to </a:t>
            </a:r>
            <a:r>
              <a:rPr kumimoji="0" sz="3200" b="0" i="0" u="none" strike="noStrike" kern="1200" cap="none" spc="-10" normalizeH="0" baseline="0" noProof="0" dirty="0">
                <a:ln>
                  <a:noFill/>
                </a:ln>
                <a:solidFill>
                  <a:srgbClr val="585858"/>
                </a:solidFill>
                <a:effectLst/>
                <a:uLnTx/>
                <a:uFillTx/>
                <a:latin typeface="Arial"/>
                <a:ea typeface="+mn-ea"/>
                <a:cs typeface="Arial"/>
              </a:rPr>
              <a:t>enable </a:t>
            </a:r>
            <a:r>
              <a:rPr kumimoji="0" sz="3200" b="0" i="0" u="none" strike="noStrike" kern="1200" cap="none" spc="-5" normalizeH="0" baseline="0" noProof="0" dirty="0">
                <a:ln>
                  <a:noFill/>
                </a:ln>
                <a:solidFill>
                  <a:srgbClr val="585858"/>
                </a:solidFill>
                <a:effectLst/>
                <a:uLnTx/>
                <a:uFillTx/>
                <a:latin typeface="Arial"/>
                <a:ea typeface="+mn-ea"/>
                <a:cs typeface="Arial"/>
              </a:rPr>
              <a:t>them to bring in a </a:t>
            </a:r>
            <a:r>
              <a:rPr kumimoji="0" sz="3200" b="0" i="0" u="none" strike="noStrike" kern="1200" cap="none" spc="-10" normalizeH="0" baseline="0" noProof="0" dirty="0">
                <a:ln>
                  <a:noFill/>
                </a:ln>
                <a:solidFill>
                  <a:srgbClr val="585858"/>
                </a:solidFill>
                <a:effectLst/>
                <a:uLnTx/>
                <a:uFillTx/>
                <a:latin typeface="Arial"/>
                <a:ea typeface="+mn-ea"/>
                <a:cs typeface="Arial"/>
              </a:rPr>
              <a:t>third  </a:t>
            </a:r>
            <a:r>
              <a:rPr kumimoji="0" sz="3200" b="0" i="0" u="none" strike="noStrike" kern="1200" cap="none" spc="-5" normalizeH="0" baseline="0" noProof="0" dirty="0">
                <a:ln>
                  <a:noFill/>
                </a:ln>
                <a:solidFill>
                  <a:srgbClr val="585858"/>
                </a:solidFill>
                <a:effectLst/>
                <a:uLnTx/>
                <a:uFillTx/>
                <a:latin typeface="Arial"/>
                <a:ea typeface="+mn-ea"/>
                <a:cs typeface="Arial"/>
              </a:rPr>
              <a:t>party–-for example an ASL </a:t>
            </a:r>
            <a:r>
              <a:rPr kumimoji="0" sz="3200" b="0" i="0" u="none" strike="noStrike" kern="1200" cap="none" spc="-10" normalizeH="0" baseline="0" noProof="0" dirty="0">
                <a:ln>
                  <a:noFill/>
                </a:ln>
                <a:solidFill>
                  <a:srgbClr val="585858"/>
                </a:solidFill>
                <a:effectLst/>
                <a:uLnTx/>
                <a:uFillTx/>
                <a:latin typeface="Arial"/>
                <a:ea typeface="+mn-ea"/>
                <a:cs typeface="Arial"/>
              </a:rPr>
              <a:t>interpreter </a:t>
            </a:r>
            <a:r>
              <a:rPr kumimoji="0" sz="3200" b="0" i="0" u="none" strike="noStrike" kern="1200" cap="none" spc="-5" normalizeH="0" baseline="0" noProof="0" dirty="0">
                <a:ln>
                  <a:noFill/>
                </a:ln>
                <a:solidFill>
                  <a:srgbClr val="585858"/>
                </a:solidFill>
                <a:effectLst/>
                <a:uLnTx/>
                <a:uFillTx/>
                <a:latin typeface="Arial"/>
                <a:ea typeface="+mn-ea"/>
                <a:cs typeface="Arial"/>
              </a:rPr>
              <a:t>for an </a:t>
            </a:r>
            <a:r>
              <a:rPr kumimoji="0" sz="3200" b="0" i="0" u="none" strike="noStrike" kern="1200" cap="none" spc="-10" normalizeH="0" baseline="0" noProof="0" dirty="0">
                <a:ln>
                  <a:noFill/>
                </a:ln>
                <a:solidFill>
                  <a:srgbClr val="585858"/>
                </a:solidFill>
                <a:effectLst/>
                <a:uLnTx/>
                <a:uFillTx/>
                <a:latin typeface="Arial"/>
                <a:ea typeface="+mn-ea"/>
                <a:cs typeface="Arial"/>
              </a:rPr>
              <a:t>individual  </a:t>
            </a:r>
            <a:r>
              <a:rPr kumimoji="0" sz="3200" b="0" i="0" u="none" strike="noStrike" kern="1200" cap="none" spc="-5" normalizeH="0" baseline="0" noProof="0" dirty="0">
                <a:ln>
                  <a:noFill/>
                </a:ln>
                <a:solidFill>
                  <a:srgbClr val="585858"/>
                </a:solidFill>
                <a:effectLst/>
                <a:uLnTx/>
                <a:uFillTx/>
                <a:latin typeface="Arial"/>
                <a:ea typeface="+mn-ea"/>
                <a:cs typeface="Arial"/>
              </a:rPr>
              <a:t>who is </a:t>
            </a:r>
            <a:r>
              <a:rPr kumimoji="0" sz="3200" b="0" i="0" u="none" strike="noStrike" kern="1200" cap="none" spc="-10" normalizeH="0" baseline="0" noProof="0" dirty="0">
                <a:ln>
                  <a:noFill/>
                </a:ln>
                <a:solidFill>
                  <a:srgbClr val="585858"/>
                </a:solidFill>
                <a:effectLst/>
                <a:uLnTx/>
                <a:uFillTx/>
                <a:latin typeface="Arial"/>
                <a:ea typeface="+mn-ea"/>
                <a:cs typeface="Arial"/>
              </a:rPr>
              <a:t>deaf–-better </a:t>
            </a:r>
            <a:r>
              <a:rPr kumimoji="0" sz="3200" b="0" i="0" u="none" strike="noStrike" kern="1200" cap="none" spc="-5" normalizeH="0" baseline="0" noProof="0" dirty="0">
                <a:ln>
                  <a:noFill/>
                </a:ln>
                <a:solidFill>
                  <a:srgbClr val="585858"/>
                </a:solidFill>
                <a:effectLst/>
                <a:uLnTx/>
                <a:uFillTx/>
                <a:latin typeface="Arial"/>
                <a:ea typeface="+mn-ea"/>
                <a:cs typeface="Arial"/>
              </a:rPr>
              <a:t>ensure that </a:t>
            </a:r>
            <a:r>
              <a:rPr kumimoji="0" sz="3200" b="0" i="0" u="none" strike="noStrike" kern="1200" cap="none" spc="-10" normalizeH="0" baseline="0" noProof="0" dirty="0">
                <a:ln>
                  <a:noFill/>
                </a:ln>
                <a:solidFill>
                  <a:srgbClr val="585858"/>
                </a:solidFill>
                <a:effectLst/>
                <a:uLnTx/>
                <a:uFillTx/>
                <a:latin typeface="Arial"/>
                <a:ea typeface="+mn-ea"/>
                <a:cs typeface="Arial"/>
              </a:rPr>
              <a:t>patients </a:t>
            </a:r>
            <a:r>
              <a:rPr kumimoji="0" sz="3200" b="0" i="0" u="none" strike="noStrike" kern="1200" cap="none" spc="-5" normalizeH="0" baseline="0" noProof="0" dirty="0">
                <a:ln>
                  <a:noFill/>
                </a:ln>
                <a:solidFill>
                  <a:srgbClr val="585858"/>
                </a:solidFill>
                <a:effectLst/>
                <a:uLnTx/>
                <a:uFillTx/>
                <a:latin typeface="Arial"/>
                <a:ea typeface="+mn-ea"/>
                <a:cs typeface="Arial"/>
              </a:rPr>
              <a:t>with </a:t>
            </a:r>
            <a:r>
              <a:rPr kumimoji="0" sz="3200" b="0" i="0" u="none" strike="noStrike" kern="1200" cap="none" spc="-10" normalizeH="0" baseline="0" noProof="0" dirty="0">
                <a:ln>
                  <a:noFill/>
                </a:ln>
                <a:solidFill>
                  <a:srgbClr val="585858"/>
                </a:solidFill>
                <a:effectLst/>
                <a:uLnTx/>
                <a:uFillTx/>
                <a:latin typeface="Arial"/>
                <a:ea typeface="+mn-ea"/>
                <a:cs typeface="Arial"/>
              </a:rPr>
              <a:t>disabilities  </a:t>
            </a:r>
            <a:r>
              <a:rPr kumimoji="0" sz="3200" b="0" i="0" u="none" strike="noStrike" kern="1200" cap="none" spc="-5" normalizeH="0" baseline="0" noProof="0" dirty="0">
                <a:ln>
                  <a:noFill/>
                </a:ln>
                <a:solidFill>
                  <a:srgbClr val="585858"/>
                </a:solidFill>
                <a:effectLst/>
                <a:uLnTx/>
                <a:uFillTx/>
                <a:latin typeface="Arial"/>
                <a:ea typeface="+mn-ea"/>
                <a:cs typeface="Arial"/>
              </a:rPr>
              <a:t>are </a:t>
            </a:r>
            <a:r>
              <a:rPr kumimoji="0" sz="3200" b="0" i="0" u="none" strike="noStrike" kern="1200" cap="none" spc="-15" normalizeH="0" baseline="0" noProof="0" dirty="0">
                <a:ln>
                  <a:noFill/>
                </a:ln>
                <a:solidFill>
                  <a:srgbClr val="585858"/>
                </a:solidFill>
                <a:effectLst/>
                <a:uLnTx/>
                <a:uFillTx/>
                <a:latin typeface="Arial"/>
                <a:ea typeface="+mn-ea"/>
                <a:cs typeface="Arial"/>
              </a:rPr>
              <a:t>afforded </a:t>
            </a:r>
            <a:r>
              <a:rPr kumimoji="0" sz="3200" b="0" i="0" u="none" strike="noStrike" kern="1200" cap="none" spc="-5" normalizeH="0" baseline="0" noProof="0" dirty="0">
                <a:ln>
                  <a:noFill/>
                </a:ln>
                <a:solidFill>
                  <a:srgbClr val="585858"/>
                </a:solidFill>
                <a:effectLst/>
                <a:uLnTx/>
                <a:uFillTx/>
                <a:latin typeface="Arial"/>
                <a:ea typeface="+mn-ea"/>
                <a:cs typeface="Arial"/>
              </a:rPr>
              <a:t>equal access to virtual medical  appointments.</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732538" y="79301"/>
            <a:ext cx="6845934" cy="1548130"/>
          </a:xfrm>
          <a:prstGeom prst="rect">
            <a:avLst/>
          </a:prstGeom>
        </p:spPr>
        <p:txBody>
          <a:bodyPr vert="horz" wrap="square" lIns="0" tIns="138430" rIns="0" bIns="0" rtlCol="0">
            <a:spAutoFit/>
          </a:bodyPr>
          <a:lstStyle/>
          <a:p>
            <a:pPr marL="1215390" marR="5080" indent="-1203325">
              <a:lnSpc>
                <a:spcPts val="5510"/>
              </a:lnSpc>
              <a:spcBef>
                <a:spcPts val="1090"/>
              </a:spcBef>
            </a:pPr>
            <a:r>
              <a:rPr sz="5400" u="none" spc="-45" dirty="0"/>
              <a:t>Hacks </a:t>
            </a:r>
            <a:r>
              <a:rPr sz="5400" u="none" spc="-35" dirty="0"/>
              <a:t>for</a:t>
            </a:r>
            <a:r>
              <a:rPr sz="5400" u="none" spc="-240" dirty="0"/>
              <a:t> </a:t>
            </a:r>
            <a:r>
              <a:rPr sz="5400" u="none" spc="-50" dirty="0"/>
              <a:t>Accessible  Telemedicine</a:t>
            </a:r>
            <a:endParaRPr sz="5400"/>
          </a:p>
        </p:txBody>
      </p:sp>
      <p:sp>
        <p:nvSpPr>
          <p:cNvPr id="4" name="object 4"/>
          <p:cNvSpPr txBox="1"/>
          <p:nvPr/>
        </p:nvSpPr>
        <p:spPr>
          <a:xfrm>
            <a:off x="1084580" y="1826175"/>
            <a:ext cx="9932035" cy="3702685"/>
          </a:xfrm>
          <a:prstGeom prst="rect">
            <a:avLst/>
          </a:prstGeom>
        </p:spPr>
        <p:txBody>
          <a:bodyPr vert="horz" wrap="square" lIns="0" tIns="61594" rIns="0" bIns="0" rtlCol="0">
            <a:spAutoFit/>
          </a:bodyPr>
          <a:lstStyle/>
          <a:p>
            <a:pPr marL="104139" marR="5080" lvl="0" indent="-92075" algn="l" defTabSz="914400" rtl="0" eaLnBrk="1" fontAlgn="auto" latinLnBrk="0" hangingPunct="1">
              <a:lnSpc>
                <a:spcPts val="3020"/>
              </a:lnSpc>
              <a:spcBef>
                <a:spcPts val="484"/>
              </a:spcBef>
              <a:spcAft>
                <a:spcPts val="0"/>
              </a:spcAft>
              <a:buClr>
                <a:srgbClr val="6E6E74"/>
              </a:buClr>
              <a:buSzPct val="96428"/>
              <a:buFont typeface="Wingdings"/>
              <a:buChar char=""/>
              <a:tabLst>
                <a:tab pos="296545" algn="l"/>
              </a:tabLst>
              <a:defRPr/>
            </a:pPr>
            <a:r>
              <a:rPr kumimoji="0" sz="2800" b="0" i="0" u="none" strike="noStrike" kern="1200" cap="none" spc="-5" normalizeH="0" baseline="0" noProof="0" dirty="0">
                <a:ln>
                  <a:noFill/>
                </a:ln>
                <a:solidFill>
                  <a:srgbClr val="585858"/>
                </a:solidFill>
                <a:effectLst/>
                <a:uLnTx/>
                <a:uFillTx/>
                <a:latin typeface="Arial"/>
                <a:ea typeface="+mn-ea"/>
                <a:cs typeface="Arial"/>
              </a:rPr>
              <a:t>As </a:t>
            </a:r>
            <a:r>
              <a:rPr kumimoji="0" sz="2800" b="0" i="0" u="none" strike="noStrike" kern="1200" cap="none" spc="0" normalizeH="0" baseline="0" noProof="0" dirty="0">
                <a:ln>
                  <a:noFill/>
                </a:ln>
                <a:solidFill>
                  <a:srgbClr val="585858"/>
                </a:solidFill>
                <a:effectLst/>
                <a:uLnTx/>
                <a:uFillTx/>
                <a:latin typeface="Arial"/>
                <a:ea typeface="+mn-ea"/>
                <a:cs typeface="Arial"/>
              </a:rPr>
              <a:t>you invest in permanent changes to include telemedicine  in your practice, consider using a telemedicine platform that  has capacity to add a third </a:t>
            </a:r>
            <a:r>
              <a:rPr kumimoji="0" sz="2800" b="0" i="0" u="none" strike="noStrike" kern="1200" cap="none" spc="-35" normalizeH="0" baseline="0" noProof="0" dirty="0">
                <a:ln>
                  <a:noFill/>
                </a:ln>
                <a:solidFill>
                  <a:srgbClr val="585858"/>
                </a:solidFill>
                <a:effectLst/>
                <a:uLnTx/>
                <a:uFillTx/>
                <a:latin typeface="Arial"/>
                <a:ea typeface="+mn-ea"/>
                <a:cs typeface="Arial"/>
              </a:rPr>
              <a:t>party, </a:t>
            </a:r>
            <a:r>
              <a:rPr kumimoji="0" sz="2800" b="0" i="0" u="none" strike="noStrike" kern="1200" cap="none" spc="0" normalizeH="0" baseline="0" noProof="0" dirty="0">
                <a:ln>
                  <a:noFill/>
                </a:ln>
                <a:solidFill>
                  <a:srgbClr val="585858"/>
                </a:solidFill>
                <a:effectLst/>
                <a:uLnTx/>
                <a:uFillTx/>
                <a:latin typeface="Arial"/>
                <a:ea typeface="+mn-ea"/>
                <a:cs typeface="Arial"/>
              </a:rPr>
              <a:t>for example an interpreter for  someone </a:t>
            </a:r>
            <a:r>
              <a:rPr kumimoji="0" sz="2800" b="0" i="0" u="none" strike="noStrike" kern="1200" cap="none" spc="-5" normalizeH="0" baseline="0" noProof="0" dirty="0">
                <a:ln>
                  <a:noFill/>
                </a:ln>
                <a:solidFill>
                  <a:srgbClr val="585858"/>
                </a:solidFill>
                <a:effectLst/>
                <a:uLnTx/>
                <a:uFillTx/>
                <a:latin typeface="Arial"/>
                <a:ea typeface="+mn-ea"/>
                <a:cs typeface="Arial"/>
              </a:rPr>
              <a:t>who </a:t>
            </a:r>
            <a:r>
              <a:rPr kumimoji="0" sz="2800" b="0" i="0" u="none" strike="noStrike" kern="1200" cap="none" spc="0" normalizeH="0" baseline="0" noProof="0" dirty="0">
                <a:ln>
                  <a:noFill/>
                </a:ln>
                <a:solidFill>
                  <a:srgbClr val="585858"/>
                </a:solidFill>
                <a:effectLst/>
                <a:uLnTx/>
                <a:uFillTx/>
                <a:latin typeface="Arial"/>
                <a:ea typeface="+mn-ea"/>
                <a:cs typeface="Arial"/>
              </a:rPr>
              <a:t>is deaf, or a remote care provider for a patient  </a:t>
            </a:r>
            <a:r>
              <a:rPr kumimoji="0" sz="2800" b="0" i="0" u="none" strike="noStrike" kern="1200" cap="none" spc="-5" normalizeH="0" baseline="0" noProof="0" dirty="0">
                <a:ln>
                  <a:noFill/>
                </a:ln>
                <a:solidFill>
                  <a:srgbClr val="585858"/>
                </a:solidFill>
                <a:effectLst/>
                <a:uLnTx/>
                <a:uFillTx/>
                <a:latin typeface="Arial"/>
                <a:ea typeface="+mn-ea"/>
                <a:cs typeface="Arial"/>
              </a:rPr>
              <a:t>with </a:t>
            </a:r>
            <a:r>
              <a:rPr kumimoji="0" sz="2800" b="0" i="0" u="none" strike="noStrike" kern="1200" cap="none" spc="0" normalizeH="0" baseline="0" noProof="0" dirty="0">
                <a:ln>
                  <a:noFill/>
                </a:ln>
                <a:solidFill>
                  <a:srgbClr val="585858"/>
                </a:solidFill>
                <a:effectLst/>
                <a:uLnTx/>
                <a:uFillTx/>
                <a:latin typeface="Arial"/>
                <a:ea typeface="+mn-ea"/>
                <a:cs typeface="Arial"/>
              </a:rPr>
              <a:t>an intellectual</a:t>
            </a:r>
            <a:r>
              <a:rPr kumimoji="0" sz="2800" b="0" i="0" u="none" strike="noStrike" kern="1200" cap="none" spc="-5" normalizeH="0" baseline="0" noProof="0" dirty="0">
                <a:ln>
                  <a:noFill/>
                </a:ln>
                <a:solidFill>
                  <a:srgbClr val="585858"/>
                </a:solidFill>
                <a:effectLst/>
                <a:uLnTx/>
                <a:uFillTx/>
                <a:latin typeface="Arial"/>
                <a:ea typeface="+mn-ea"/>
                <a:cs typeface="Arial"/>
              </a:rPr>
              <a:t> </a:t>
            </a:r>
            <a:r>
              <a:rPr kumimoji="0" sz="2800" b="0" i="0" u="none" strike="noStrike" kern="1200" cap="none" spc="-20" normalizeH="0" baseline="0" noProof="0" dirty="0">
                <a:ln>
                  <a:noFill/>
                </a:ln>
                <a:solidFill>
                  <a:srgbClr val="585858"/>
                </a:solidFill>
                <a:effectLst/>
                <a:uLnTx/>
                <a:uFillTx/>
                <a:latin typeface="Arial"/>
                <a:ea typeface="+mn-ea"/>
                <a:cs typeface="Arial"/>
              </a:rPr>
              <a:t>disability.</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104139" marR="154305" lvl="0" indent="-92075" algn="l" defTabSz="914400" rtl="0" eaLnBrk="1" fontAlgn="auto" latinLnBrk="0" hangingPunct="1">
              <a:lnSpc>
                <a:spcPts val="3020"/>
              </a:lnSpc>
              <a:spcBef>
                <a:spcPts val="1420"/>
              </a:spcBef>
              <a:spcAft>
                <a:spcPts val="0"/>
              </a:spcAft>
              <a:buClr>
                <a:srgbClr val="6E6E74"/>
              </a:buClr>
              <a:buSzPct val="96428"/>
              <a:buFont typeface="Wingdings"/>
              <a:buChar char=""/>
              <a:tabLst>
                <a:tab pos="296545" algn="l"/>
              </a:tabLst>
              <a:defRPr/>
            </a:pPr>
            <a:r>
              <a:rPr kumimoji="0" sz="2800" b="0" i="0" u="none" strike="noStrike" kern="1200" cap="none" spc="0" normalizeH="0" baseline="0" noProof="0" dirty="0">
                <a:ln>
                  <a:noFill/>
                </a:ln>
                <a:solidFill>
                  <a:srgbClr val="585858"/>
                </a:solidFill>
                <a:effectLst/>
                <a:uLnTx/>
                <a:uFillTx/>
                <a:latin typeface="Arial"/>
                <a:ea typeface="+mn-ea"/>
                <a:cs typeface="Arial"/>
              </a:rPr>
              <a:t>Consider reasonably modifying your </a:t>
            </a:r>
            <a:r>
              <a:rPr kumimoji="0" sz="2800" b="0" i="0" u="none" strike="noStrike" kern="1200" cap="none" spc="-5" normalizeH="0" baseline="0" noProof="0" dirty="0">
                <a:ln>
                  <a:noFill/>
                </a:ln>
                <a:solidFill>
                  <a:srgbClr val="585858"/>
                </a:solidFill>
                <a:effectLst/>
                <a:uLnTx/>
                <a:uFillTx/>
                <a:latin typeface="Arial"/>
                <a:ea typeface="+mn-ea"/>
                <a:cs typeface="Arial"/>
              </a:rPr>
              <a:t>pre-telemedicine  </a:t>
            </a:r>
            <a:r>
              <a:rPr kumimoji="0" sz="2800" b="0" i="0" u="none" strike="noStrike" kern="1200" cap="none" spc="0" normalizeH="0" baseline="0" noProof="0" dirty="0">
                <a:ln>
                  <a:noFill/>
                </a:ln>
                <a:solidFill>
                  <a:srgbClr val="585858"/>
                </a:solidFill>
                <a:effectLst/>
                <a:uLnTx/>
                <a:uFillTx/>
                <a:latin typeface="Arial"/>
                <a:ea typeface="+mn-ea"/>
                <a:cs typeface="Arial"/>
              </a:rPr>
              <a:t>appointment practices to allow for additional </a:t>
            </a:r>
            <a:r>
              <a:rPr kumimoji="0" sz="2800" b="0" i="0" u="none" strike="noStrike" kern="1200" cap="none" spc="-5" normalizeH="0" baseline="0" noProof="0" dirty="0">
                <a:ln>
                  <a:noFill/>
                </a:ln>
                <a:solidFill>
                  <a:srgbClr val="585858"/>
                </a:solidFill>
                <a:effectLst/>
                <a:uLnTx/>
                <a:uFillTx/>
                <a:latin typeface="Arial"/>
                <a:ea typeface="+mn-ea"/>
                <a:cs typeface="Arial"/>
              </a:rPr>
              <a:t>time </a:t>
            </a:r>
            <a:r>
              <a:rPr kumimoji="0" sz="2800" b="0" i="0" u="none" strike="noStrike" kern="1200" cap="none" spc="0" normalizeH="0" baseline="0" noProof="0" dirty="0">
                <a:ln>
                  <a:noFill/>
                </a:ln>
                <a:solidFill>
                  <a:srgbClr val="585858"/>
                </a:solidFill>
                <a:effectLst/>
                <a:uLnTx/>
                <a:uFillTx/>
                <a:latin typeface="Arial"/>
                <a:ea typeface="+mn-ea"/>
                <a:cs typeface="Arial"/>
              </a:rPr>
              <a:t>to provide a  patient </a:t>
            </a:r>
            <a:r>
              <a:rPr kumimoji="0" sz="2800" b="0" i="0" u="none" strike="noStrike" kern="1200" cap="none" spc="-5" normalizeH="0" baseline="0" noProof="0" dirty="0">
                <a:ln>
                  <a:noFill/>
                </a:ln>
                <a:solidFill>
                  <a:srgbClr val="585858"/>
                </a:solidFill>
                <a:effectLst/>
                <a:uLnTx/>
                <a:uFillTx/>
                <a:latin typeface="Arial"/>
                <a:ea typeface="+mn-ea"/>
                <a:cs typeface="Arial"/>
              </a:rPr>
              <a:t>with </a:t>
            </a:r>
            <a:r>
              <a:rPr kumimoji="0" sz="2800" b="0" i="0" u="none" strike="noStrike" kern="1200" cap="none" spc="0" normalizeH="0" baseline="0" noProof="0" dirty="0">
                <a:ln>
                  <a:noFill/>
                </a:ln>
                <a:solidFill>
                  <a:srgbClr val="585858"/>
                </a:solidFill>
                <a:effectLst/>
                <a:uLnTx/>
                <a:uFillTx/>
                <a:latin typeface="Arial"/>
                <a:ea typeface="+mn-ea"/>
                <a:cs typeface="Arial"/>
              </a:rPr>
              <a:t>a visual or intellectual disability extra assistance  </a:t>
            </a:r>
            <a:r>
              <a:rPr kumimoji="0" sz="2800" b="0" i="0" u="none" strike="noStrike" kern="1200" cap="none" spc="-5" normalizeH="0" baseline="0" noProof="0" dirty="0">
                <a:ln>
                  <a:noFill/>
                </a:ln>
                <a:solidFill>
                  <a:srgbClr val="585858"/>
                </a:solidFill>
                <a:effectLst/>
                <a:uLnTx/>
                <a:uFillTx/>
                <a:latin typeface="Arial"/>
                <a:ea typeface="+mn-ea"/>
                <a:cs typeface="Arial"/>
              </a:rPr>
              <a:t>with </a:t>
            </a:r>
            <a:r>
              <a:rPr kumimoji="0" sz="2800" b="0" i="0" u="none" strike="noStrike" kern="1200" cap="none" spc="0" normalizeH="0" baseline="0" noProof="0" dirty="0">
                <a:ln>
                  <a:noFill/>
                </a:ln>
                <a:solidFill>
                  <a:srgbClr val="585858"/>
                </a:solidFill>
                <a:effectLst/>
                <a:uLnTx/>
                <a:uFillTx/>
                <a:latin typeface="Arial"/>
                <a:ea typeface="+mn-ea"/>
                <a:cs typeface="Arial"/>
              </a:rPr>
              <a:t>using the video platform</a:t>
            </a:r>
            <a:r>
              <a:rPr kumimoji="0" sz="2800" b="0" i="0" u="none" strike="noStrike" kern="1200" cap="none" spc="-15" normalizeH="0" baseline="0" noProof="0" dirty="0">
                <a:ln>
                  <a:noFill/>
                </a:ln>
                <a:solidFill>
                  <a:srgbClr val="585858"/>
                </a:solidFill>
                <a:effectLst/>
                <a:uLnTx/>
                <a:uFillTx/>
                <a:latin typeface="Arial"/>
                <a:ea typeface="+mn-ea"/>
                <a:cs typeface="Arial"/>
              </a:rPr>
              <a:t> </a:t>
            </a:r>
            <a:r>
              <a:rPr kumimoji="0" sz="2800" b="0" i="0" u="none" strike="noStrike" kern="1200" cap="none" spc="-20" normalizeH="0" baseline="0" noProof="0" dirty="0">
                <a:ln>
                  <a:noFill/>
                </a:ln>
                <a:solidFill>
                  <a:srgbClr val="585858"/>
                </a:solidFill>
                <a:effectLst/>
                <a:uLnTx/>
                <a:uFillTx/>
                <a:latin typeface="Arial"/>
                <a:ea typeface="+mn-ea"/>
                <a:cs typeface="Arial"/>
              </a:rPr>
              <a:t>technology.</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291709" y="750823"/>
            <a:ext cx="3670935" cy="939800"/>
          </a:xfrm>
          <a:prstGeom prst="rect">
            <a:avLst/>
          </a:prstGeom>
        </p:spPr>
        <p:txBody>
          <a:bodyPr vert="horz" wrap="square" lIns="0" tIns="12700" rIns="0" bIns="0" rtlCol="0">
            <a:spAutoFit/>
          </a:bodyPr>
          <a:lstStyle/>
          <a:p>
            <a:pPr marL="12700">
              <a:lnSpc>
                <a:spcPct val="100000"/>
              </a:lnSpc>
              <a:spcBef>
                <a:spcPts val="100"/>
              </a:spcBef>
            </a:pPr>
            <a:r>
              <a:rPr u="none" spc="-55" dirty="0"/>
              <a:t>ADA.GOV</a:t>
            </a:r>
          </a:p>
        </p:txBody>
      </p:sp>
      <p:sp>
        <p:nvSpPr>
          <p:cNvPr id="4" name="object 4"/>
          <p:cNvSpPr txBox="1"/>
          <p:nvPr/>
        </p:nvSpPr>
        <p:spPr>
          <a:xfrm>
            <a:off x="1176019" y="1643278"/>
            <a:ext cx="9040495" cy="3931285"/>
          </a:xfrm>
          <a:prstGeom prst="rect">
            <a:avLst/>
          </a:prstGeom>
        </p:spPr>
        <p:txBody>
          <a:bodyPr vert="horz" wrap="square" lIns="0" tIns="17145" rIns="0" bIns="0" rtlCol="0">
            <a:spAutoFit/>
          </a:bodyPr>
          <a:lstStyle/>
          <a:p>
            <a:pPr marL="27940" marR="1380490" lvl="0" indent="20320" algn="l" defTabSz="914400" rtl="0" eaLnBrk="1" fontAlgn="auto" latinLnBrk="0" hangingPunct="1">
              <a:lnSpc>
                <a:spcPct val="108200"/>
              </a:lnSpc>
              <a:spcBef>
                <a:spcPts val="135"/>
              </a:spcBef>
              <a:spcAft>
                <a:spcPts val="0"/>
              </a:spcAft>
              <a:buClrTx/>
              <a:buSzTx/>
              <a:buFontTx/>
              <a:buNone/>
              <a:tabLst/>
              <a:defRPr/>
            </a:pPr>
            <a:r>
              <a:rPr kumimoji="0" sz="3600" b="1" i="0" u="none" strike="noStrike" kern="1200" cap="none" spc="0" normalizeH="0" baseline="0" noProof="0" dirty="0">
                <a:ln>
                  <a:noFill/>
                </a:ln>
                <a:solidFill>
                  <a:srgbClr val="585858"/>
                </a:solidFill>
                <a:effectLst/>
                <a:uLnTx/>
                <a:uFillTx/>
                <a:latin typeface="Arial"/>
                <a:ea typeface="+mn-ea"/>
                <a:cs typeface="Arial"/>
              </a:rPr>
              <a:t>Recent Settlements on</a:t>
            </a:r>
            <a:r>
              <a:rPr kumimoji="0" sz="3600" b="1" i="0" u="none" strike="noStrike" kern="1200" cap="none" spc="-160" normalizeH="0" baseline="0" noProof="0" dirty="0">
                <a:ln>
                  <a:noFill/>
                </a:ln>
                <a:solidFill>
                  <a:srgbClr val="585858"/>
                </a:solidFill>
                <a:effectLst/>
                <a:uLnTx/>
                <a:uFillTx/>
                <a:latin typeface="Arial"/>
                <a:ea typeface="+mn-ea"/>
                <a:cs typeface="Arial"/>
              </a:rPr>
              <a:t> </a:t>
            </a:r>
            <a:r>
              <a:rPr kumimoji="0" sz="3600" b="1" i="0" u="none" strike="noStrike" kern="1200" cap="none" spc="0" normalizeH="0" baseline="0" noProof="0" dirty="0">
                <a:ln>
                  <a:noFill/>
                </a:ln>
                <a:solidFill>
                  <a:srgbClr val="585858"/>
                </a:solidFill>
                <a:effectLst/>
                <a:uLnTx/>
                <a:uFillTx/>
                <a:latin typeface="Arial"/>
                <a:ea typeface="+mn-ea"/>
                <a:cs typeface="Arial"/>
              </a:rPr>
              <a:t>Interpreters  </a:t>
            </a:r>
            <a:r>
              <a:rPr kumimoji="0" sz="3000" b="0" i="0" u="none" strike="noStrike" kern="1200" cap="none" spc="0" normalizeH="0" baseline="0" noProof="0" dirty="0">
                <a:ln>
                  <a:noFill/>
                </a:ln>
                <a:solidFill>
                  <a:srgbClr val="585858"/>
                </a:solidFill>
                <a:effectLst/>
                <a:uLnTx/>
                <a:uFillTx/>
                <a:latin typeface="Arial"/>
                <a:ea typeface="+mn-ea"/>
                <a:cs typeface="Arial"/>
              </a:rPr>
              <a:t>Tufts Medical </a:t>
            </a:r>
            <a:r>
              <a:rPr kumimoji="0" sz="3000" b="0" i="0" u="none" strike="noStrike" kern="1200" cap="none" spc="-5" normalizeH="0" baseline="0" noProof="0" dirty="0">
                <a:ln>
                  <a:noFill/>
                </a:ln>
                <a:solidFill>
                  <a:srgbClr val="585858"/>
                </a:solidFill>
                <a:effectLst/>
                <a:uLnTx/>
                <a:uFillTx/>
                <a:latin typeface="Arial"/>
                <a:ea typeface="+mn-ea"/>
                <a:cs typeface="Arial"/>
              </a:rPr>
              <a:t>Center </a:t>
            </a:r>
            <a:r>
              <a:rPr kumimoji="0" sz="3000" b="0" i="0" u="none" strike="noStrike" kern="1200" cap="none" spc="0" normalizeH="0" baseline="0" noProof="0" dirty="0">
                <a:ln>
                  <a:noFill/>
                </a:ln>
                <a:solidFill>
                  <a:srgbClr val="585858"/>
                </a:solidFill>
                <a:effectLst/>
                <a:uLnTx/>
                <a:uFillTx/>
                <a:latin typeface="Arial"/>
                <a:ea typeface="+mn-ea"/>
                <a:cs typeface="Arial"/>
              </a:rPr>
              <a:t>(Massachusetts </a:t>
            </a:r>
            <a:r>
              <a:rPr kumimoji="0" sz="3000" b="0" i="0" u="none" strike="noStrike" kern="1200" cap="none" spc="-5" normalizeH="0" baseline="0" noProof="0" dirty="0">
                <a:ln>
                  <a:noFill/>
                </a:ln>
                <a:solidFill>
                  <a:srgbClr val="585858"/>
                </a:solidFill>
                <a:effectLst/>
                <a:uLnTx/>
                <a:uFillTx/>
                <a:latin typeface="Arial"/>
                <a:ea typeface="+mn-ea"/>
                <a:cs typeface="Arial"/>
              </a:rPr>
              <a:t>2020)  Lincare, </a:t>
            </a:r>
            <a:r>
              <a:rPr kumimoji="0" sz="3000" b="0" i="0" u="none" strike="noStrike" kern="1200" cap="none" spc="0" normalizeH="0" baseline="0" noProof="0" dirty="0">
                <a:ln>
                  <a:noFill/>
                </a:ln>
                <a:solidFill>
                  <a:srgbClr val="585858"/>
                </a:solidFill>
                <a:effectLst/>
                <a:uLnTx/>
                <a:uFillTx/>
                <a:latin typeface="Arial"/>
                <a:ea typeface="+mn-ea"/>
                <a:cs typeface="Arial"/>
              </a:rPr>
              <a:t>Inc. (Virginia,</a:t>
            </a:r>
            <a:r>
              <a:rPr kumimoji="0" sz="3000" b="0" i="0" u="none" strike="noStrike" kern="1200" cap="none" spc="-5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2019)</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27940" marR="0" lvl="0" indent="0" algn="l" defTabSz="914400" rtl="0" eaLnBrk="1" fontAlgn="auto" latinLnBrk="0" hangingPunct="1">
              <a:lnSpc>
                <a:spcPct val="100000"/>
              </a:lnSpc>
              <a:spcBef>
                <a:spcPts val="315"/>
              </a:spcBef>
              <a:spcAft>
                <a:spcPts val="0"/>
              </a:spcAft>
              <a:buClrTx/>
              <a:buSzTx/>
              <a:buFontTx/>
              <a:buNone/>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Carilion Roanoke </a:t>
            </a:r>
            <a:r>
              <a:rPr kumimoji="0" sz="3000" b="0" i="0" u="none" strike="noStrike" kern="1200" cap="none" spc="0" normalizeH="0" baseline="0" noProof="0" dirty="0">
                <a:ln>
                  <a:noFill/>
                </a:ln>
                <a:solidFill>
                  <a:srgbClr val="585858"/>
                </a:solidFill>
                <a:effectLst/>
                <a:uLnTx/>
                <a:uFillTx/>
                <a:latin typeface="Arial"/>
                <a:ea typeface="+mn-ea"/>
                <a:cs typeface="Arial"/>
              </a:rPr>
              <a:t>Memorial </a:t>
            </a:r>
            <a:r>
              <a:rPr kumimoji="0" sz="3000" b="0" i="0" u="none" strike="noStrike" kern="1200" cap="none" spc="-5" normalizeH="0" baseline="0" noProof="0" dirty="0">
                <a:ln>
                  <a:noFill/>
                </a:ln>
                <a:solidFill>
                  <a:srgbClr val="585858"/>
                </a:solidFill>
                <a:effectLst/>
                <a:uLnTx/>
                <a:uFillTx/>
                <a:latin typeface="Arial"/>
                <a:ea typeface="+mn-ea"/>
                <a:cs typeface="Arial"/>
              </a:rPr>
              <a:t>Hospital </a:t>
            </a:r>
            <a:r>
              <a:rPr kumimoji="0" sz="3000" b="0" i="0" u="none" strike="noStrike" kern="1200" cap="none" spc="0" normalizeH="0" baseline="0" noProof="0" dirty="0">
                <a:ln>
                  <a:noFill/>
                </a:ln>
                <a:solidFill>
                  <a:srgbClr val="585858"/>
                </a:solidFill>
                <a:effectLst/>
                <a:uLnTx/>
                <a:uFillTx/>
                <a:latin typeface="Arial"/>
                <a:ea typeface="+mn-ea"/>
                <a:cs typeface="Arial"/>
              </a:rPr>
              <a:t>(Virginia,</a:t>
            </a:r>
            <a:r>
              <a:rPr kumimoji="0" sz="3000" b="0" i="0" u="none" strike="noStrike" kern="1200" cap="none" spc="-145"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2019)</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12700" marR="5080" lvl="0" indent="15240" algn="l" defTabSz="914400" rtl="0" eaLnBrk="1" fontAlgn="auto" latinLnBrk="0" hangingPunct="1">
              <a:lnSpc>
                <a:spcPct val="70000"/>
              </a:lnSpc>
              <a:spcBef>
                <a:spcPts val="1400"/>
              </a:spcBef>
              <a:spcAft>
                <a:spcPts val="0"/>
              </a:spcAft>
              <a:buClrTx/>
              <a:buSzTx/>
              <a:buFontTx/>
              <a:buNone/>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Washington</a:t>
            </a:r>
            <a:r>
              <a:rPr kumimoji="0" sz="3000" b="0" i="0" u="none" strike="noStrike" kern="1200" cap="none" spc="-190"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State</a:t>
            </a:r>
            <a:r>
              <a:rPr kumimoji="0" sz="3000" b="0" i="0" u="none" strike="noStrike" kern="1200" cap="none" spc="-19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Health</a:t>
            </a:r>
            <a:r>
              <a:rPr kumimoji="0" sz="3000" b="0" i="0" u="none" strike="noStrike" kern="1200" cap="none" spc="-185"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Care</a:t>
            </a:r>
            <a:r>
              <a:rPr kumimoji="0" sz="3000" b="0" i="0" u="none" strike="noStrike" kern="1200" cap="none" spc="-190"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Authority</a:t>
            </a:r>
            <a:r>
              <a:rPr kumimoji="0" sz="3000" b="0" i="0" u="none" strike="noStrike" kern="1200" cap="none" spc="-185"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(Washington,  </a:t>
            </a:r>
            <a:r>
              <a:rPr kumimoji="0" sz="3000" b="0" i="0" u="none" strike="noStrike" kern="1200" cap="none" spc="-5" normalizeH="0" baseline="0" noProof="0" dirty="0">
                <a:ln>
                  <a:noFill/>
                </a:ln>
                <a:solidFill>
                  <a:srgbClr val="585858"/>
                </a:solidFill>
                <a:effectLst/>
                <a:uLnTx/>
                <a:uFillTx/>
                <a:latin typeface="Arial"/>
                <a:ea typeface="+mn-ea"/>
                <a:cs typeface="Arial"/>
              </a:rPr>
              <a:t>2018)</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27940" marR="0" lvl="0" indent="0" algn="l" defTabSz="914400" rtl="0" eaLnBrk="1" fontAlgn="auto" latinLnBrk="0" hangingPunct="1">
              <a:lnSpc>
                <a:spcPct val="100000"/>
              </a:lnSpc>
              <a:spcBef>
                <a:spcPts val="325"/>
              </a:spcBef>
              <a:spcAft>
                <a:spcPts val="0"/>
              </a:spcAft>
              <a:buClrTx/>
              <a:buSzTx/>
              <a:buFontTx/>
              <a:buNone/>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Astria </a:t>
            </a:r>
            <a:r>
              <a:rPr kumimoji="0" sz="3000" b="0" i="0" u="none" strike="noStrike" kern="1200" cap="none" spc="-5" normalizeH="0" baseline="0" noProof="0" dirty="0">
                <a:ln>
                  <a:noFill/>
                </a:ln>
                <a:solidFill>
                  <a:srgbClr val="585858"/>
                </a:solidFill>
                <a:effectLst/>
                <a:uLnTx/>
                <a:uFillTx/>
                <a:latin typeface="Arial"/>
                <a:ea typeface="+mn-ea"/>
                <a:cs typeface="Arial"/>
              </a:rPr>
              <a:t>Health </a:t>
            </a:r>
            <a:r>
              <a:rPr kumimoji="0" sz="3000" b="0" i="0" u="none" strike="noStrike" kern="1200" cap="none" spc="0" normalizeH="0" baseline="0" noProof="0" dirty="0">
                <a:ln>
                  <a:noFill/>
                </a:ln>
                <a:solidFill>
                  <a:srgbClr val="585858"/>
                </a:solidFill>
                <a:effectLst/>
                <a:uLnTx/>
                <a:uFillTx/>
                <a:latin typeface="Arial"/>
                <a:ea typeface="+mn-ea"/>
                <a:cs typeface="Arial"/>
              </a:rPr>
              <a:t>(Washington,</a:t>
            </a:r>
            <a:r>
              <a:rPr kumimoji="0" sz="3000" b="0" i="0" u="none" strike="noStrike" kern="1200" cap="none" spc="-10"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2018)</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27940" marR="0" lvl="0" indent="0" algn="l" defTabSz="914400" rtl="0" eaLnBrk="1" fontAlgn="auto" latinLnBrk="0" hangingPunct="1">
              <a:lnSpc>
                <a:spcPct val="100000"/>
              </a:lnSpc>
              <a:spcBef>
                <a:spcPts val="315"/>
              </a:spcBef>
              <a:spcAft>
                <a:spcPts val="0"/>
              </a:spcAft>
              <a:buClrTx/>
              <a:buSzTx/>
              <a:buFontTx/>
              <a:buNone/>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Seminole </a:t>
            </a:r>
            <a:r>
              <a:rPr kumimoji="0" sz="3000" b="0" i="0" u="none" strike="noStrike" kern="1200" cap="none" spc="-5" normalizeH="0" baseline="0" noProof="0" dirty="0">
                <a:ln>
                  <a:noFill/>
                </a:ln>
                <a:solidFill>
                  <a:srgbClr val="585858"/>
                </a:solidFill>
                <a:effectLst/>
                <a:uLnTx/>
                <a:uFillTx/>
                <a:latin typeface="Arial"/>
                <a:ea typeface="+mn-ea"/>
                <a:cs typeface="Arial"/>
              </a:rPr>
              <a:t>Neurology </a:t>
            </a:r>
            <a:r>
              <a:rPr kumimoji="0" sz="3000" b="0" i="0" u="none" strike="noStrike" kern="1200" cap="none" spc="0" normalizeH="0" baseline="0" noProof="0" dirty="0">
                <a:ln>
                  <a:noFill/>
                </a:ln>
                <a:solidFill>
                  <a:srgbClr val="585858"/>
                </a:solidFill>
                <a:effectLst/>
                <a:uLnTx/>
                <a:uFillTx/>
                <a:latin typeface="Arial"/>
                <a:ea typeface="+mn-ea"/>
                <a:cs typeface="Arial"/>
              </a:rPr>
              <a:t>Associates (Florida,</a:t>
            </a:r>
            <a:r>
              <a:rPr kumimoji="0" sz="3000" b="0" i="0" u="none" strike="noStrike" kern="1200" cap="none" spc="-85"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2017)</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291709" y="750823"/>
            <a:ext cx="3670935" cy="939800"/>
          </a:xfrm>
          <a:prstGeom prst="rect">
            <a:avLst/>
          </a:prstGeom>
        </p:spPr>
        <p:txBody>
          <a:bodyPr vert="horz" wrap="square" lIns="0" tIns="12700" rIns="0" bIns="0" rtlCol="0">
            <a:spAutoFit/>
          </a:bodyPr>
          <a:lstStyle/>
          <a:p>
            <a:pPr marL="12700">
              <a:lnSpc>
                <a:spcPct val="100000"/>
              </a:lnSpc>
              <a:spcBef>
                <a:spcPts val="100"/>
              </a:spcBef>
            </a:pPr>
            <a:r>
              <a:rPr u="none" spc="-55" dirty="0"/>
              <a:t>ADA.GOV</a:t>
            </a:r>
          </a:p>
        </p:txBody>
      </p:sp>
      <p:sp>
        <p:nvSpPr>
          <p:cNvPr id="4" name="object 4"/>
          <p:cNvSpPr txBox="1"/>
          <p:nvPr/>
        </p:nvSpPr>
        <p:spPr>
          <a:xfrm>
            <a:off x="1176019" y="1788667"/>
            <a:ext cx="9973310" cy="3446779"/>
          </a:xfrm>
          <a:prstGeom prst="rect">
            <a:avLst/>
          </a:prstGeom>
        </p:spPr>
        <p:txBody>
          <a:bodyPr vert="horz" wrap="square" lIns="0" tIns="80010" rIns="0" bIns="0" rtlCol="0">
            <a:spAutoFit/>
          </a:bodyPr>
          <a:lstStyle/>
          <a:p>
            <a:pPr marL="12700" marR="599440" lvl="0" indent="46355" algn="l" defTabSz="914400" rtl="0" eaLnBrk="1" fontAlgn="auto" latinLnBrk="0" hangingPunct="1">
              <a:lnSpc>
                <a:spcPts val="4210"/>
              </a:lnSpc>
              <a:spcBef>
                <a:spcPts val="630"/>
              </a:spcBef>
              <a:spcAft>
                <a:spcPts val="0"/>
              </a:spcAft>
              <a:buClrTx/>
              <a:buSzTx/>
              <a:buFontTx/>
              <a:buNone/>
              <a:tabLst/>
              <a:defRPr/>
            </a:pPr>
            <a:r>
              <a:rPr kumimoji="0" sz="3900" b="1" i="0" u="none" strike="noStrike" kern="1200" cap="none" spc="-10" normalizeH="0" baseline="0" noProof="0" dirty="0">
                <a:ln>
                  <a:noFill/>
                </a:ln>
                <a:solidFill>
                  <a:srgbClr val="585858"/>
                </a:solidFill>
                <a:effectLst/>
                <a:uLnTx/>
                <a:uFillTx/>
                <a:latin typeface="Arial"/>
                <a:ea typeface="+mn-ea"/>
                <a:cs typeface="Arial"/>
              </a:rPr>
              <a:t>Recent </a:t>
            </a:r>
            <a:r>
              <a:rPr kumimoji="0" sz="3900" b="1" i="0" u="none" strike="noStrike" kern="1200" cap="none" spc="-5" normalizeH="0" baseline="0" noProof="0" dirty="0">
                <a:ln>
                  <a:noFill/>
                </a:ln>
                <a:solidFill>
                  <a:srgbClr val="585858"/>
                </a:solidFill>
                <a:effectLst/>
                <a:uLnTx/>
                <a:uFillTx/>
                <a:latin typeface="Arial"/>
                <a:ea typeface="+mn-ea"/>
                <a:cs typeface="Arial"/>
              </a:rPr>
              <a:t>Settlements on Equal </a:t>
            </a:r>
            <a:r>
              <a:rPr kumimoji="0" sz="3900" b="1" i="0" u="none" strike="noStrike" kern="1200" cap="none" spc="-10" normalizeH="0" baseline="0" noProof="0" dirty="0">
                <a:ln>
                  <a:noFill/>
                </a:ln>
                <a:solidFill>
                  <a:srgbClr val="585858"/>
                </a:solidFill>
                <a:effectLst/>
                <a:uLnTx/>
                <a:uFillTx/>
                <a:latin typeface="Arial"/>
                <a:ea typeface="+mn-ea"/>
                <a:cs typeface="Arial"/>
              </a:rPr>
              <a:t>Access </a:t>
            </a:r>
            <a:r>
              <a:rPr kumimoji="0" sz="3900" b="1" i="0" u="none" strike="noStrike" kern="1200" cap="none" spc="-5" normalizeH="0" baseline="0" noProof="0" dirty="0">
                <a:ln>
                  <a:noFill/>
                </a:ln>
                <a:solidFill>
                  <a:srgbClr val="585858"/>
                </a:solidFill>
                <a:effectLst/>
                <a:uLnTx/>
                <a:uFillTx/>
                <a:latin typeface="Arial"/>
                <a:ea typeface="+mn-ea"/>
                <a:cs typeface="Arial"/>
              </a:rPr>
              <a:t>to  Health Care</a:t>
            </a:r>
            <a:r>
              <a:rPr kumimoji="0" sz="3900" b="1" i="0" u="none" strike="noStrike" kern="1200" cap="none" spc="40" normalizeH="0" baseline="0" noProof="0" dirty="0">
                <a:ln>
                  <a:noFill/>
                </a:ln>
                <a:solidFill>
                  <a:srgbClr val="585858"/>
                </a:solidFill>
                <a:effectLst/>
                <a:uLnTx/>
                <a:uFillTx/>
                <a:latin typeface="Arial"/>
                <a:ea typeface="+mn-ea"/>
                <a:cs typeface="Arial"/>
              </a:rPr>
              <a:t> </a:t>
            </a:r>
            <a:r>
              <a:rPr kumimoji="0" sz="3900" b="1" i="0" u="none" strike="noStrike" kern="1200" cap="none" spc="-5" normalizeH="0" baseline="0" noProof="0" dirty="0">
                <a:ln>
                  <a:noFill/>
                </a:ln>
                <a:solidFill>
                  <a:srgbClr val="585858"/>
                </a:solidFill>
                <a:effectLst/>
                <a:uLnTx/>
                <a:uFillTx/>
                <a:latin typeface="Arial"/>
                <a:ea typeface="+mn-ea"/>
                <a:cs typeface="Arial"/>
              </a:rPr>
              <a:t>Services</a:t>
            </a:r>
            <a:endParaRPr kumimoji="0" sz="3900" b="0" i="0" u="none" strike="noStrike" kern="1200" cap="none" spc="0" normalizeH="0" baseline="0" noProof="0">
              <a:ln>
                <a:noFill/>
              </a:ln>
              <a:solidFill>
                <a:prstClr val="black"/>
              </a:solidFill>
              <a:effectLst/>
              <a:uLnTx/>
              <a:uFillTx/>
              <a:latin typeface="Arial"/>
              <a:ea typeface="+mn-ea"/>
              <a:cs typeface="Arial"/>
            </a:endParaRPr>
          </a:p>
          <a:p>
            <a:pPr marL="33655" marR="0" lvl="0" indent="0" algn="l" defTabSz="914400" rtl="0" eaLnBrk="1" fontAlgn="auto" latinLnBrk="0" hangingPunct="1">
              <a:lnSpc>
                <a:spcPct val="100000"/>
              </a:lnSpc>
              <a:spcBef>
                <a:spcPts val="975"/>
              </a:spcBef>
              <a:spcAft>
                <a:spcPts val="0"/>
              </a:spcAft>
              <a:buClrTx/>
              <a:buSzTx/>
              <a:buFontTx/>
              <a:buNone/>
              <a:tabLst/>
              <a:defRPr/>
            </a:pPr>
            <a:r>
              <a:rPr kumimoji="0" sz="3200" b="0" i="0" u="none" strike="noStrike" kern="1200" cap="none" spc="-10" normalizeH="0" baseline="0" noProof="0" dirty="0">
                <a:ln>
                  <a:noFill/>
                </a:ln>
                <a:solidFill>
                  <a:srgbClr val="585858"/>
                </a:solidFill>
                <a:effectLst/>
                <a:uLnTx/>
                <a:uFillTx/>
                <a:latin typeface="Arial"/>
                <a:ea typeface="+mn-ea"/>
                <a:cs typeface="Arial"/>
              </a:rPr>
              <a:t>Massachusetts General Hospital (Massachusetts</a:t>
            </a:r>
            <a:r>
              <a:rPr kumimoji="0" sz="3200" b="0" i="0" u="none" strike="noStrike" kern="1200" cap="none" spc="3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2020)</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12700" marR="567055" lvl="0" indent="20955" algn="l" defTabSz="914400" rtl="0" eaLnBrk="1" fontAlgn="auto" latinLnBrk="0" hangingPunct="1">
              <a:lnSpc>
                <a:spcPts val="3460"/>
              </a:lnSpc>
              <a:spcBef>
                <a:spcPts val="1450"/>
              </a:spcBef>
              <a:spcAft>
                <a:spcPts val="0"/>
              </a:spcAft>
              <a:buClrTx/>
              <a:buSzTx/>
              <a:buFontTx/>
              <a:buNone/>
              <a:tabLst/>
              <a:defRPr/>
            </a:pPr>
            <a:r>
              <a:rPr kumimoji="0" sz="3200" b="0" i="0" u="none" strike="noStrike" kern="1200" cap="none" spc="-10" normalizeH="0" baseline="0" noProof="0" dirty="0">
                <a:ln>
                  <a:noFill/>
                </a:ln>
                <a:solidFill>
                  <a:srgbClr val="585858"/>
                </a:solidFill>
                <a:effectLst/>
                <a:uLnTx/>
                <a:uFillTx/>
                <a:latin typeface="Arial"/>
                <a:ea typeface="+mn-ea"/>
                <a:cs typeface="Arial"/>
              </a:rPr>
              <a:t>Thomas Jefferson University Hospital (Pennsylvania  2019)</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3655" marR="0" lvl="0" indent="0" algn="l" defTabSz="914400" rtl="0" eaLnBrk="1" fontAlgn="auto" latinLnBrk="0" hangingPunct="1">
              <a:lnSpc>
                <a:spcPct val="100000"/>
              </a:lnSpc>
              <a:spcBef>
                <a:spcPts val="960"/>
              </a:spcBef>
              <a:spcAft>
                <a:spcPts val="0"/>
              </a:spcAft>
              <a:buClrTx/>
              <a:buSzTx/>
              <a:buFontTx/>
              <a:buNone/>
              <a:tabLst/>
              <a:defRPr/>
            </a:pPr>
            <a:r>
              <a:rPr kumimoji="0" sz="3200" b="0" i="0" u="none" strike="noStrike" kern="1200" cap="none" spc="-10" normalizeH="0" baseline="0" noProof="0" dirty="0">
                <a:ln>
                  <a:noFill/>
                </a:ln>
                <a:solidFill>
                  <a:srgbClr val="585858"/>
                </a:solidFill>
                <a:effectLst/>
                <a:uLnTx/>
                <a:uFillTx/>
                <a:latin typeface="Arial"/>
                <a:ea typeface="+mn-ea"/>
                <a:cs typeface="Arial"/>
              </a:rPr>
              <a:t>Charlotte Radiology (August</a:t>
            </a:r>
            <a:r>
              <a:rPr kumimoji="0" sz="3200" b="0" i="0" u="none" strike="noStrike" kern="1200" cap="none" spc="-20" normalizeH="0" baseline="0" noProof="0" dirty="0">
                <a:ln>
                  <a:noFill/>
                </a:ln>
                <a:solidFill>
                  <a:srgbClr val="585858"/>
                </a:solidFill>
                <a:effectLst/>
                <a:uLnTx/>
                <a:uFillTx/>
                <a:latin typeface="Arial"/>
                <a:ea typeface="+mn-ea"/>
                <a:cs typeface="Arial"/>
              </a:rPr>
              <a:t> </a:t>
            </a:r>
            <a:r>
              <a:rPr kumimoji="0" sz="3200" b="0" i="0" u="none" strike="noStrike" kern="1200" cap="none" spc="-10" normalizeH="0" baseline="0" noProof="0" dirty="0">
                <a:ln>
                  <a:noFill/>
                </a:ln>
                <a:solidFill>
                  <a:srgbClr val="585858"/>
                </a:solidFill>
                <a:effectLst/>
                <a:uLnTx/>
                <a:uFillTx/>
                <a:latin typeface="Arial"/>
                <a:ea typeface="+mn-ea"/>
                <a:cs typeface="Arial"/>
              </a:rPr>
              <a:t>2018)</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6A226A3A-F93D-4B38-8D9C-095369AFE4BA}"/>
              </a:ext>
            </a:extLst>
          </p:cNvPr>
          <p:cNvSpPr>
            <a:spLocks noChangeArrowheads="1"/>
          </p:cNvSpPr>
          <p:nvPr/>
        </p:nvSpPr>
        <p:spPr bwMode="auto">
          <a:xfrm>
            <a:off x="1752600" y="1219200"/>
            <a:ext cx="8763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000">
                <a:solidFill>
                  <a:prstClr val="black"/>
                </a:solidFill>
                <a:latin typeface="Arial" panose="020B0604020202020204" pitchFamily="34" charset="0"/>
              </a:rPr>
              <a:t>It is the policy of the University of Arkansas for Medical Sciences (UAMS) to ensure balance, independence, objectivity, and scientific rigor in all directly or jointly provided educational activities.</a:t>
            </a:r>
          </a:p>
          <a:p>
            <a:pPr fontAlgn="base">
              <a:spcBef>
                <a:spcPct val="0"/>
              </a:spcBef>
              <a:spcAft>
                <a:spcPct val="0"/>
              </a:spcAft>
            </a:pPr>
            <a:endParaRPr lang="en-US" altLang="en-US" sz="2000">
              <a:solidFill>
                <a:prstClr val="black"/>
              </a:solidFill>
              <a:latin typeface="Arial" panose="020B0604020202020204" pitchFamily="34" charset="0"/>
            </a:endParaRPr>
          </a:p>
          <a:p>
            <a:pPr fontAlgn="base">
              <a:spcBef>
                <a:spcPct val="0"/>
              </a:spcBef>
              <a:spcAft>
                <a:spcPct val="0"/>
              </a:spcAft>
            </a:pPr>
            <a:r>
              <a:rPr lang="en-US" altLang="en-US" sz="2000">
                <a:solidFill>
                  <a:prstClr val="black"/>
                </a:solidFill>
                <a:latin typeface="Arial" panose="020B0604020202020204" pitchFamily="34" charset="0"/>
              </a:rPr>
              <a:t>All individuals who are in a position to control the content of the educational activity (course/activity directors, planning committee members, staff, teachers, or authors of CE) must disclose all relevant financial relationships they have with any commercial interest(s) as well as the nature of the relationship. Financial relationships of the individual’s spouse or partner must also be disclosed, if the nature of the relationship could influence the objectivity of the individual in a position to control the content of the CE. The ACCME and ACPE describe relevant financial relationships as those in any amount occurring within the past 12 months that create a conflict of interest</a:t>
            </a:r>
            <a:r>
              <a:rPr lang="en-US" altLang="en-US" sz="2000" i="1">
                <a:solidFill>
                  <a:prstClr val="black"/>
                </a:solidFill>
                <a:latin typeface="Arial" panose="020B0604020202020204" pitchFamily="34" charset="0"/>
              </a:rPr>
              <a:t>. Individuals who refuse to disclose will be disqualified from participation in the development, management, presentation, or evaluation of the CE activity.</a:t>
            </a:r>
            <a:endParaRPr lang="en-US" altLang="en-US" sz="2000">
              <a:solidFill>
                <a:prstClr val="black"/>
              </a:solidFill>
              <a:latin typeface="Verdana" panose="020B0604030504040204" pitchFamily="34" charset="0"/>
            </a:endParaRPr>
          </a:p>
        </p:txBody>
      </p:sp>
      <p:sp>
        <p:nvSpPr>
          <p:cNvPr id="38915" name="Text Box 5">
            <a:extLst>
              <a:ext uri="{FF2B5EF4-FFF2-40B4-BE49-F238E27FC236}">
                <a16:creationId xmlns:a16="http://schemas.microsoft.com/office/drawing/2014/main" id="{0913D69B-DDCA-47BB-B585-7625C60C6E32}"/>
              </a:ext>
            </a:extLst>
          </p:cNvPr>
          <p:cNvSpPr txBox="1">
            <a:spLocks noChangeArrowheads="1"/>
          </p:cNvSpPr>
          <p:nvPr/>
        </p:nvSpPr>
        <p:spPr bwMode="auto">
          <a:xfrm>
            <a:off x="2209800" y="304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2400" b="1">
                <a:solidFill>
                  <a:prstClr val="black"/>
                </a:solidFill>
                <a:latin typeface="Arial" panose="020B0604020202020204" pitchFamily="34" charset="0"/>
              </a:rPr>
              <a:t>UAMS Disclosure Policy</a:t>
            </a:r>
          </a:p>
        </p:txBody>
      </p:sp>
      <p:pic>
        <p:nvPicPr>
          <p:cNvPr id="38916" name="Picture 3">
            <a:extLst>
              <a:ext uri="{FF2B5EF4-FFF2-40B4-BE49-F238E27FC236}">
                <a16:creationId xmlns:a16="http://schemas.microsoft.com/office/drawing/2014/main" id="{17917215-04A9-41B4-A9F3-B210B7EAB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159501"/>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069" y="2220721"/>
            <a:ext cx="9900920" cy="2055495"/>
          </a:xfrm>
          <a:prstGeom prst="rect">
            <a:avLst/>
          </a:prstGeom>
        </p:spPr>
        <p:txBody>
          <a:bodyPr vert="horz" wrap="square" lIns="0" tIns="12700" rIns="0" bIns="0" rtlCol="0">
            <a:spAutoFit/>
          </a:bodyPr>
          <a:lstStyle/>
          <a:p>
            <a:pPr marR="35560" algn="ctr">
              <a:lnSpc>
                <a:spcPts val="7990"/>
              </a:lnSpc>
              <a:spcBef>
                <a:spcPts val="100"/>
              </a:spcBef>
            </a:pPr>
            <a:r>
              <a:rPr sz="7200" u="none" spc="-35" dirty="0">
                <a:solidFill>
                  <a:srgbClr val="E9EDF0"/>
                </a:solidFill>
              </a:rPr>
              <a:t>Who </a:t>
            </a:r>
            <a:r>
              <a:rPr sz="7200" u="none" spc="-25" dirty="0">
                <a:solidFill>
                  <a:srgbClr val="E9EDF0"/>
                </a:solidFill>
              </a:rPr>
              <a:t>to </a:t>
            </a:r>
            <a:r>
              <a:rPr sz="7200" u="none" spc="-50" dirty="0">
                <a:solidFill>
                  <a:srgbClr val="E9EDF0"/>
                </a:solidFill>
              </a:rPr>
              <a:t>contact </a:t>
            </a:r>
            <a:r>
              <a:rPr sz="7200" u="none" spc="-25" dirty="0">
                <a:solidFill>
                  <a:srgbClr val="E9EDF0"/>
                </a:solidFill>
              </a:rPr>
              <a:t>if</a:t>
            </a:r>
            <a:r>
              <a:rPr sz="7200" u="none" spc="-365" dirty="0">
                <a:solidFill>
                  <a:srgbClr val="E9EDF0"/>
                </a:solidFill>
              </a:rPr>
              <a:t> </a:t>
            </a:r>
            <a:r>
              <a:rPr sz="7200" u="none" spc="-55" dirty="0">
                <a:solidFill>
                  <a:srgbClr val="E9EDF0"/>
                </a:solidFill>
              </a:rPr>
              <a:t>you</a:t>
            </a:r>
            <a:endParaRPr sz="7200"/>
          </a:p>
          <a:p>
            <a:pPr algn="ctr">
              <a:lnSpc>
                <a:spcPts val="7990"/>
              </a:lnSpc>
              <a:tabLst>
                <a:tab pos="1369695" algn="l"/>
                <a:tab pos="9874885" algn="l"/>
              </a:tabLst>
            </a:pPr>
            <a:r>
              <a:rPr sz="7200" dirty="0">
                <a:solidFill>
                  <a:srgbClr val="E9EDF0"/>
                </a:solidFill>
              </a:rPr>
              <a:t> 	</a:t>
            </a:r>
            <a:r>
              <a:rPr sz="7200" spc="-45" dirty="0">
                <a:solidFill>
                  <a:srgbClr val="E9EDF0"/>
                </a:solidFill>
              </a:rPr>
              <a:t>have</a:t>
            </a:r>
            <a:r>
              <a:rPr sz="7200" spc="-180" dirty="0">
                <a:solidFill>
                  <a:srgbClr val="E9EDF0"/>
                </a:solidFill>
              </a:rPr>
              <a:t> </a:t>
            </a:r>
            <a:r>
              <a:rPr sz="7200" spc="-50" dirty="0">
                <a:solidFill>
                  <a:srgbClr val="E9EDF0"/>
                </a:solidFill>
              </a:rPr>
              <a:t>questions?	</a:t>
            </a:r>
            <a:endParaRPr sz="72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4580" y="2605532"/>
            <a:ext cx="8531225" cy="2707640"/>
          </a:xfrm>
          <a:prstGeom prst="rect">
            <a:avLst/>
          </a:prstGeom>
        </p:spPr>
        <p:txBody>
          <a:bodyPr vert="horz" wrap="square" lIns="0" tIns="12700" rIns="0" bIns="0" rtlCol="0">
            <a:spAutoFit/>
          </a:bodyPr>
          <a:lstStyle/>
          <a:p>
            <a:pPr marL="527050" marR="0" lvl="0" indent="-514350" algn="l" defTabSz="914400" rtl="0" eaLnBrk="1" fontAlgn="auto" latinLnBrk="0" hangingPunct="1">
              <a:lnSpc>
                <a:spcPct val="100000"/>
              </a:lnSpc>
              <a:spcBef>
                <a:spcPts val="100"/>
              </a:spcBef>
              <a:spcAft>
                <a:spcPts val="0"/>
              </a:spcAft>
              <a:buClr>
                <a:srgbClr val="6E6E74"/>
              </a:buClr>
              <a:buSzPct val="75000"/>
              <a:buFont typeface="Wingdings"/>
              <a:buChar char=""/>
              <a:tabLst>
                <a:tab pos="526415" algn="l"/>
                <a:tab pos="527050" algn="l"/>
              </a:tabLst>
              <a:defRPr/>
            </a:pPr>
            <a:r>
              <a:rPr kumimoji="0" sz="3000" b="0" i="0" u="heavy" strike="noStrike" kern="1200" cap="none" spc="-20" normalizeH="0" baseline="0" noProof="0" dirty="0">
                <a:ln>
                  <a:noFill/>
                </a:ln>
                <a:solidFill>
                  <a:srgbClr val="67AABE"/>
                </a:solidFill>
                <a:effectLst/>
                <a:uLnTx/>
                <a:uFill>
                  <a:solidFill>
                    <a:srgbClr val="67AABE"/>
                  </a:solidFill>
                </a:uFill>
                <a:latin typeface="Arial"/>
                <a:ea typeface="+mn-ea"/>
                <a:cs typeface="Arial"/>
                <a:hlinkClick r:id="rId2"/>
              </a:rPr>
              <a:t>www.ADA.gov</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6E6E74"/>
              </a:buClr>
              <a:buSzTx/>
              <a:buFont typeface="Wingdings"/>
              <a:buChar char=""/>
              <a:tabLst/>
              <a:defRPr/>
            </a:pPr>
            <a:endParaRPr kumimoji="0" sz="33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
                <a:srgbClr val="6E6E74"/>
              </a:buClr>
              <a:buSzTx/>
              <a:buFont typeface="Wingdings"/>
              <a:buChar char=""/>
              <a:tabLst/>
              <a:defRPr/>
            </a:pPr>
            <a:endParaRPr kumimoji="0" sz="3700" b="0" i="0" u="none" strike="noStrike" kern="1200" cap="none" spc="0" normalizeH="0" baseline="0" noProof="0">
              <a:ln>
                <a:noFill/>
              </a:ln>
              <a:solidFill>
                <a:prstClr val="black"/>
              </a:solidFill>
              <a:effectLst/>
              <a:uLnTx/>
              <a:uFillTx/>
              <a:latin typeface="Arial"/>
              <a:ea typeface="+mn-ea"/>
              <a:cs typeface="Arial"/>
            </a:endParaRPr>
          </a:p>
          <a:p>
            <a:pPr marL="527050" marR="0" lvl="0" indent="-514350" algn="l" defTabSz="914400" rtl="0" eaLnBrk="1" fontAlgn="auto" latinLnBrk="0" hangingPunct="1">
              <a:lnSpc>
                <a:spcPct val="100000"/>
              </a:lnSpc>
              <a:spcBef>
                <a:spcPts val="0"/>
              </a:spcBef>
              <a:spcAft>
                <a:spcPts val="0"/>
              </a:spcAft>
              <a:buClr>
                <a:srgbClr val="6E6E74"/>
              </a:buClr>
              <a:buSzPct val="75000"/>
              <a:buFont typeface="Wingdings"/>
              <a:buChar char=""/>
              <a:tabLst>
                <a:tab pos="526415" algn="l"/>
                <a:tab pos="527050" algn="l"/>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ADA Information</a:t>
            </a:r>
            <a:r>
              <a:rPr kumimoji="0" sz="3000" b="0" i="0" u="none" strike="noStrike" kern="1200" cap="none" spc="-175" normalizeH="0" baseline="0" noProof="0" dirty="0">
                <a:ln>
                  <a:noFill/>
                </a:ln>
                <a:solidFill>
                  <a:srgbClr val="585858"/>
                </a:solidFill>
                <a:effectLst/>
                <a:uLnTx/>
                <a:uFillTx/>
                <a:latin typeface="Arial"/>
                <a:ea typeface="+mn-ea"/>
                <a:cs typeface="Arial"/>
              </a:rPr>
              <a:t> </a:t>
            </a:r>
            <a:r>
              <a:rPr kumimoji="0" sz="3000" b="0" i="0" u="none" strike="noStrike" kern="1200" cap="none" spc="-10" normalizeH="0" baseline="0" noProof="0" dirty="0">
                <a:ln>
                  <a:noFill/>
                </a:ln>
                <a:solidFill>
                  <a:srgbClr val="585858"/>
                </a:solidFill>
                <a:effectLst/>
                <a:uLnTx/>
                <a:uFillTx/>
                <a:latin typeface="Arial"/>
                <a:ea typeface="+mn-ea"/>
                <a:cs typeface="Arial"/>
              </a:rPr>
              <a:t>Line</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231775" marR="0" lvl="0" indent="0" algn="l" defTabSz="914400" rtl="0" eaLnBrk="1" fontAlgn="auto" latinLnBrk="0" hangingPunct="1">
              <a:lnSpc>
                <a:spcPct val="100000"/>
              </a:lnSpc>
              <a:spcBef>
                <a:spcPts val="2240"/>
              </a:spcBef>
              <a:spcAft>
                <a:spcPts val="0"/>
              </a:spcAft>
              <a:buClrTx/>
              <a:buSzTx/>
              <a:buFontTx/>
              <a:buNone/>
              <a:tabLst/>
              <a:defRPr/>
            </a:pPr>
            <a:r>
              <a:rPr kumimoji="0" sz="3000" b="0" i="0" u="none" strike="noStrike" kern="1200" cap="none" spc="-10" normalizeH="0" baseline="0" noProof="0" dirty="0">
                <a:ln>
                  <a:noFill/>
                </a:ln>
                <a:solidFill>
                  <a:srgbClr val="585858"/>
                </a:solidFill>
                <a:effectLst/>
                <a:uLnTx/>
                <a:uFillTx/>
                <a:latin typeface="Arial"/>
                <a:ea typeface="+mn-ea"/>
                <a:cs typeface="Arial"/>
              </a:rPr>
              <a:t>1-800-514-0301 </a:t>
            </a:r>
            <a:r>
              <a:rPr kumimoji="0" sz="3000" b="0" i="0" u="none" strike="noStrike" kern="1200" cap="none" spc="-5" normalizeH="0" baseline="0" noProof="0" dirty="0">
                <a:ln>
                  <a:noFill/>
                </a:ln>
                <a:solidFill>
                  <a:srgbClr val="585858"/>
                </a:solidFill>
                <a:effectLst/>
                <a:uLnTx/>
                <a:uFillTx/>
                <a:latin typeface="Arial"/>
                <a:ea typeface="+mn-ea"/>
                <a:cs typeface="Arial"/>
              </a:rPr>
              <a:t>(voice) or </a:t>
            </a:r>
            <a:r>
              <a:rPr kumimoji="0" sz="3000" b="0" i="0" u="none" strike="noStrike" kern="1200" cap="none" spc="-10" normalizeH="0" baseline="0" noProof="0" dirty="0">
                <a:ln>
                  <a:noFill/>
                </a:ln>
                <a:solidFill>
                  <a:srgbClr val="585858"/>
                </a:solidFill>
                <a:effectLst/>
                <a:uLnTx/>
                <a:uFillTx/>
                <a:latin typeface="Arial"/>
                <a:ea typeface="+mn-ea"/>
                <a:cs typeface="Arial"/>
              </a:rPr>
              <a:t>1-800-514-0383</a:t>
            </a:r>
            <a:r>
              <a:rPr kumimoji="0" sz="3000" b="0" i="0" u="none" strike="noStrike" kern="1200" cap="none" spc="15" normalizeH="0" baseline="0" noProof="0" dirty="0">
                <a:ln>
                  <a:noFill/>
                </a:ln>
                <a:solidFill>
                  <a:srgbClr val="585858"/>
                </a:solidFill>
                <a:effectLst/>
                <a:uLnTx/>
                <a:uFillTx/>
                <a:latin typeface="Arial"/>
                <a:ea typeface="+mn-ea"/>
                <a:cs typeface="Arial"/>
              </a:rPr>
              <a:t> </a:t>
            </a:r>
            <a:r>
              <a:rPr kumimoji="0" sz="3000" b="0" i="0" u="none" strike="noStrike" kern="1200" cap="none" spc="-5" normalizeH="0" baseline="0" noProof="0" dirty="0">
                <a:ln>
                  <a:noFill/>
                </a:ln>
                <a:solidFill>
                  <a:srgbClr val="585858"/>
                </a:solidFill>
                <a:effectLst/>
                <a:uLnTx/>
                <a:uFillTx/>
                <a:latin typeface="Arial"/>
                <a:ea typeface="+mn-ea"/>
                <a:cs typeface="Arial"/>
              </a:rPr>
              <a:t>(TTY)</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73990">
              <a:lnSpc>
                <a:spcPct val="100000"/>
              </a:lnSpc>
              <a:spcBef>
                <a:spcPts val="100"/>
              </a:spcBef>
              <a:tabLst>
                <a:tab pos="3252470" algn="l"/>
                <a:tab pos="10140315" algn="l"/>
              </a:tabLst>
            </a:pPr>
            <a:r>
              <a:rPr dirty="0"/>
              <a:t> 	</a:t>
            </a:r>
            <a:r>
              <a:rPr spc="-50" dirty="0"/>
              <a:t>Resources	</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8122"/>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476877" y="750823"/>
            <a:ext cx="3305810" cy="939800"/>
          </a:xfrm>
          <a:prstGeom prst="rect">
            <a:avLst/>
          </a:prstGeom>
        </p:spPr>
        <p:txBody>
          <a:bodyPr vert="horz" wrap="square" lIns="0" tIns="12700" rIns="0" bIns="0" rtlCol="0">
            <a:spAutoFit/>
          </a:bodyPr>
          <a:lstStyle/>
          <a:p>
            <a:pPr marL="12700">
              <a:lnSpc>
                <a:spcPct val="100000"/>
              </a:lnSpc>
              <a:spcBef>
                <a:spcPts val="100"/>
              </a:spcBef>
            </a:pPr>
            <a:r>
              <a:rPr u="none" spc="-50" dirty="0"/>
              <a:t>Contac</a:t>
            </a:r>
            <a:r>
              <a:rPr u="none" spc="-55" dirty="0"/>
              <a:t>t</a:t>
            </a:r>
            <a:r>
              <a:rPr u="none" dirty="0"/>
              <a:t>s</a:t>
            </a:r>
          </a:p>
        </p:txBody>
      </p:sp>
      <p:sp>
        <p:nvSpPr>
          <p:cNvPr id="4" name="object 4"/>
          <p:cNvSpPr txBox="1"/>
          <p:nvPr/>
        </p:nvSpPr>
        <p:spPr>
          <a:xfrm>
            <a:off x="3647947" y="1697398"/>
            <a:ext cx="5083175" cy="3997960"/>
          </a:xfrm>
          <a:prstGeom prst="rect">
            <a:avLst/>
          </a:prstGeom>
        </p:spPr>
        <p:txBody>
          <a:bodyPr vert="horz" wrap="square" lIns="0" tIns="12700" rIns="0" bIns="0" rtlCol="0">
            <a:spAutoFit/>
          </a:bodyPr>
          <a:lstStyle/>
          <a:p>
            <a:pPr marL="372110" marR="403860" lvl="0" indent="0" algn="ctr" defTabSz="914400" rtl="0" eaLnBrk="1" fontAlgn="auto" latinLnBrk="0" hangingPunct="1">
              <a:lnSpc>
                <a:spcPct val="108800"/>
              </a:lnSpc>
              <a:spcBef>
                <a:spcPts val="100"/>
              </a:spcBef>
              <a:spcAft>
                <a:spcPts val="0"/>
              </a:spcAft>
              <a:buClrTx/>
              <a:buSzTx/>
              <a:buFontTx/>
              <a:buNone/>
              <a:tabLst/>
              <a:defRPr/>
            </a:pPr>
            <a:r>
              <a:rPr kumimoji="0" sz="3000" b="0" i="0" u="none" strike="noStrike" kern="1200" cap="none" spc="0" normalizeH="0" baseline="0" noProof="0" dirty="0">
                <a:ln>
                  <a:noFill/>
                </a:ln>
                <a:solidFill>
                  <a:srgbClr val="585858"/>
                </a:solidFill>
                <a:effectLst/>
                <a:uLnTx/>
                <a:uFillTx/>
                <a:latin typeface="Arial"/>
                <a:ea typeface="+mn-ea"/>
                <a:cs typeface="Arial"/>
              </a:rPr>
              <a:t>Alyse Bass, Trial</a:t>
            </a:r>
            <a:r>
              <a:rPr kumimoji="0" sz="3000" b="0" i="0" u="none" strike="noStrike" kern="1200" cap="none" spc="-610"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Attorney  </a:t>
            </a:r>
            <a:r>
              <a:rPr kumimoji="0" sz="3000" b="0" i="0" u="heavy" strike="noStrike" kern="1200" cap="none" spc="-5" normalizeH="0" baseline="0" noProof="0" dirty="0">
                <a:ln>
                  <a:noFill/>
                </a:ln>
                <a:solidFill>
                  <a:srgbClr val="67AABE"/>
                </a:solidFill>
                <a:effectLst/>
                <a:uLnTx/>
                <a:uFill>
                  <a:solidFill>
                    <a:srgbClr val="67AABE"/>
                  </a:solidFill>
                </a:uFill>
                <a:latin typeface="Arial"/>
                <a:ea typeface="+mn-ea"/>
                <a:cs typeface="Arial"/>
                <a:hlinkClick r:id="rId2"/>
              </a:rPr>
              <a:t>Alyse.Bass@usdoj.gov</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ct val="108800"/>
              </a:lnSpc>
              <a:spcBef>
                <a:spcPts val="0"/>
              </a:spcBef>
              <a:spcAft>
                <a:spcPts val="0"/>
              </a:spcAft>
              <a:buClrTx/>
              <a:buSzTx/>
              <a:buFontTx/>
              <a:buNone/>
              <a:tabLst/>
              <a:defRPr/>
            </a:pPr>
            <a:r>
              <a:rPr kumimoji="0" sz="3000" b="0" i="0" u="none" strike="noStrike" kern="1200" cap="none" spc="-5" normalizeH="0" baseline="0" noProof="0" dirty="0">
                <a:ln>
                  <a:noFill/>
                </a:ln>
                <a:solidFill>
                  <a:srgbClr val="585858"/>
                </a:solidFill>
                <a:effectLst/>
                <a:uLnTx/>
                <a:uFillTx/>
                <a:latin typeface="Arial"/>
                <a:ea typeface="+mn-ea"/>
                <a:cs typeface="Arial"/>
              </a:rPr>
              <a:t>Clarette </a:t>
            </a:r>
            <a:r>
              <a:rPr kumimoji="0" sz="3000" b="0" i="0" u="none" strike="noStrike" kern="1200" cap="none" spc="0" normalizeH="0" baseline="0" noProof="0" dirty="0">
                <a:ln>
                  <a:noFill/>
                </a:ln>
                <a:solidFill>
                  <a:srgbClr val="585858"/>
                </a:solidFill>
                <a:effectLst/>
                <a:uLnTx/>
                <a:uFillTx/>
                <a:latin typeface="Arial"/>
                <a:ea typeface="+mn-ea"/>
                <a:cs typeface="Arial"/>
              </a:rPr>
              <a:t>Yen, Attorney</a:t>
            </a:r>
            <a:r>
              <a:rPr kumimoji="0" sz="3000" b="0" i="0" u="none" strike="noStrike" kern="1200" cap="none" spc="-615" normalizeH="0" baseline="0" noProof="0" dirty="0">
                <a:ln>
                  <a:noFill/>
                </a:ln>
                <a:solidFill>
                  <a:srgbClr val="585858"/>
                </a:solidFill>
                <a:effectLst/>
                <a:uLnTx/>
                <a:uFillTx/>
                <a:latin typeface="Arial"/>
                <a:ea typeface="+mn-ea"/>
                <a:cs typeface="Arial"/>
              </a:rPr>
              <a:t> </a:t>
            </a:r>
            <a:r>
              <a:rPr kumimoji="0" sz="3000" b="0" i="0" u="none" strike="noStrike" kern="1200" cap="none" spc="0" normalizeH="0" baseline="0" noProof="0" dirty="0">
                <a:ln>
                  <a:noFill/>
                </a:ln>
                <a:solidFill>
                  <a:srgbClr val="585858"/>
                </a:solidFill>
                <a:effectLst/>
                <a:uLnTx/>
                <a:uFillTx/>
                <a:latin typeface="Arial"/>
                <a:ea typeface="+mn-ea"/>
                <a:cs typeface="Arial"/>
              </a:rPr>
              <a:t>Advisor  </a:t>
            </a:r>
            <a:r>
              <a:rPr kumimoji="0" sz="3000" b="0" i="0" u="heavy" strike="noStrike" kern="1200" cap="none" spc="-20" normalizeH="0" baseline="0" noProof="0" dirty="0">
                <a:ln>
                  <a:noFill/>
                </a:ln>
                <a:solidFill>
                  <a:srgbClr val="67AABE"/>
                </a:solidFill>
                <a:effectLst/>
                <a:uLnTx/>
                <a:uFill>
                  <a:solidFill>
                    <a:srgbClr val="67AABE"/>
                  </a:solidFill>
                </a:uFill>
                <a:latin typeface="Arial"/>
                <a:ea typeface="+mn-ea"/>
                <a:cs typeface="Arial"/>
                <a:hlinkClick r:id="rId3"/>
              </a:rPr>
              <a:t>Clarette.Yen@usdoj.gov</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600" b="0" i="0" u="none" strike="noStrike" kern="1200" cap="none" spc="0" normalizeH="0" baseline="0" noProof="0">
              <a:ln>
                <a:noFill/>
              </a:ln>
              <a:solidFill>
                <a:prstClr val="black"/>
              </a:solidFill>
              <a:effectLst/>
              <a:uLnTx/>
              <a:uFillTx/>
              <a:latin typeface="Arial"/>
              <a:ea typeface="+mn-ea"/>
              <a:cs typeface="Arial"/>
            </a:endParaRPr>
          </a:p>
          <a:p>
            <a:pPr marL="0" marR="119380" lvl="0" indent="0" algn="ctr" defTabSz="914400" rtl="0" eaLnBrk="1" fontAlgn="auto" latinLnBrk="0" hangingPunct="1">
              <a:lnSpc>
                <a:spcPts val="3060"/>
              </a:lnSpc>
              <a:spcBef>
                <a:spcPts val="0"/>
              </a:spcBef>
              <a:spcAft>
                <a:spcPts val="0"/>
              </a:spcAft>
              <a:buClrTx/>
              <a:buSzTx/>
              <a:buFontTx/>
              <a:buNone/>
              <a:tabLst/>
              <a:defRPr/>
            </a:pPr>
            <a:r>
              <a:rPr kumimoji="0" sz="3000" b="0" i="0" u="none" strike="noStrike" kern="1200" cap="none" spc="-5" normalizeH="0" baseline="0" noProof="0" dirty="0">
                <a:ln>
                  <a:noFill/>
                </a:ln>
                <a:solidFill>
                  <a:prstClr val="black"/>
                </a:solidFill>
                <a:effectLst/>
                <a:uLnTx/>
                <a:uFillTx/>
                <a:latin typeface="Arial"/>
                <a:ea typeface="+mn-ea"/>
                <a:cs typeface="Arial"/>
              </a:rPr>
              <a:t>Disability Rights</a:t>
            </a:r>
            <a:r>
              <a:rPr kumimoji="0" sz="3000" b="0" i="0" u="none" strike="noStrike" kern="1200" cap="none" spc="-55" normalizeH="0" baseline="0" noProof="0" dirty="0">
                <a:ln>
                  <a:noFill/>
                </a:ln>
                <a:solidFill>
                  <a:prstClr val="black"/>
                </a:solidFill>
                <a:effectLst/>
                <a:uLnTx/>
                <a:uFillTx/>
                <a:latin typeface="Arial"/>
                <a:ea typeface="+mn-ea"/>
                <a:cs typeface="Arial"/>
              </a:rPr>
              <a:t> </a:t>
            </a:r>
            <a:r>
              <a:rPr kumimoji="0" sz="3000" b="0" i="0" u="none" strike="noStrike" kern="1200" cap="none" spc="-5" normalizeH="0" baseline="0" noProof="0" dirty="0">
                <a:ln>
                  <a:noFill/>
                </a:ln>
                <a:solidFill>
                  <a:prstClr val="black"/>
                </a:solidFill>
                <a:effectLst/>
                <a:uLnTx/>
                <a:uFillTx/>
                <a:latin typeface="Arial"/>
                <a:ea typeface="+mn-ea"/>
                <a:cs typeface="Arial"/>
              </a:rPr>
              <a:t>Section</a:t>
            </a:r>
            <a:endParaRPr kumimoji="0" sz="3000" b="0" i="0" u="none" strike="noStrike" kern="1200" cap="none" spc="0" normalizeH="0" baseline="0" noProof="0">
              <a:ln>
                <a:noFill/>
              </a:ln>
              <a:solidFill>
                <a:prstClr val="black"/>
              </a:solidFill>
              <a:effectLst/>
              <a:uLnTx/>
              <a:uFillTx/>
              <a:latin typeface="Arial"/>
              <a:ea typeface="+mn-ea"/>
              <a:cs typeface="Arial"/>
            </a:endParaRPr>
          </a:p>
          <a:p>
            <a:pPr marL="626745" marR="744855" lvl="0" indent="-635" algn="ctr" defTabSz="914400" rtl="0" eaLnBrk="1" fontAlgn="auto" latinLnBrk="0" hangingPunct="1">
              <a:lnSpc>
                <a:spcPct val="70000"/>
              </a:lnSpc>
              <a:spcBef>
                <a:spcPts val="540"/>
              </a:spcBef>
              <a:spcAft>
                <a:spcPts val="0"/>
              </a:spcAft>
              <a:buClrTx/>
              <a:buSzTx/>
              <a:buFontTx/>
              <a:buNone/>
              <a:tabLst/>
              <a:defRPr/>
            </a:pPr>
            <a:r>
              <a:rPr kumimoji="0" sz="3000" b="0" i="0" u="none" strike="noStrike" kern="1200" cap="none" spc="-5" normalizeH="0" baseline="0" noProof="0" dirty="0">
                <a:ln>
                  <a:noFill/>
                </a:ln>
                <a:solidFill>
                  <a:prstClr val="black"/>
                </a:solidFill>
                <a:effectLst/>
                <a:uLnTx/>
                <a:uFillTx/>
                <a:latin typeface="Arial"/>
                <a:ea typeface="+mn-ea"/>
                <a:cs typeface="Arial"/>
              </a:rPr>
              <a:t>Civil Rights Division  Department of</a:t>
            </a:r>
            <a:r>
              <a:rPr kumimoji="0" sz="3000" b="0" i="0" u="none" strike="noStrike" kern="1200" cap="none" spc="-100" normalizeH="0" baseline="0" noProof="0" dirty="0">
                <a:ln>
                  <a:noFill/>
                </a:ln>
                <a:solidFill>
                  <a:prstClr val="black"/>
                </a:solidFill>
                <a:effectLst/>
                <a:uLnTx/>
                <a:uFillTx/>
                <a:latin typeface="Arial"/>
                <a:ea typeface="+mn-ea"/>
                <a:cs typeface="Arial"/>
              </a:rPr>
              <a:t> </a:t>
            </a:r>
            <a:r>
              <a:rPr kumimoji="0" sz="3000" b="0" i="0" u="none" strike="noStrike" kern="1200" cap="none" spc="0" normalizeH="0" baseline="0" noProof="0" dirty="0">
                <a:ln>
                  <a:noFill/>
                </a:ln>
                <a:solidFill>
                  <a:prstClr val="black"/>
                </a:solidFill>
                <a:effectLst/>
                <a:uLnTx/>
                <a:uFillTx/>
                <a:latin typeface="Arial"/>
                <a:ea typeface="+mn-ea"/>
                <a:cs typeface="Arial"/>
              </a:rPr>
              <a:t>Justice</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84B2-B773-468A-BACE-F2A38C31D73E}"/>
              </a:ext>
            </a:extLst>
          </p:cNvPr>
          <p:cNvSpPr>
            <a:spLocks noGrp="1"/>
          </p:cNvSpPr>
          <p:nvPr>
            <p:ph type="title"/>
          </p:nvPr>
        </p:nvSpPr>
        <p:spPr>
          <a:xfrm>
            <a:off x="4094288" y="742951"/>
            <a:ext cx="7711807" cy="1181100"/>
          </a:xfrm>
        </p:spPr>
        <p:txBody>
          <a:bodyPr/>
          <a:lstStyle/>
          <a:p>
            <a:r>
              <a:rPr lang="en-US" dirty="0">
                <a:latin typeface="+mn-lt"/>
              </a:rPr>
              <a:t>Case Study #2 (Pre-recorded Presentation)</a:t>
            </a:r>
          </a:p>
        </p:txBody>
      </p:sp>
      <p:sp>
        <p:nvSpPr>
          <p:cNvPr id="3" name="Text Placeholder 2">
            <a:extLst>
              <a:ext uri="{FF2B5EF4-FFF2-40B4-BE49-F238E27FC236}">
                <a16:creationId xmlns:a16="http://schemas.microsoft.com/office/drawing/2014/main" id="{30F1ADCF-189D-4DAF-A12B-7D2F6EAAACB6}"/>
              </a:ext>
            </a:extLst>
          </p:cNvPr>
          <p:cNvSpPr>
            <a:spLocks noGrp="1"/>
          </p:cNvSpPr>
          <p:nvPr>
            <p:ph type="body" idx="1"/>
          </p:nvPr>
        </p:nvSpPr>
        <p:spPr>
          <a:xfrm>
            <a:off x="4094288" y="2339228"/>
            <a:ext cx="7754255" cy="3626320"/>
          </a:xfrm>
        </p:spPr>
        <p:txBody>
          <a:bodyPr/>
          <a:lstStyle/>
          <a:p>
            <a:pPr marL="0" indent="0">
              <a:buNone/>
            </a:pPr>
            <a:r>
              <a:rPr lang="en-US" sz="3200" b="1" dirty="0">
                <a:latin typeface="+mn-lt"/>
              </a:rPr>
              <a:t>Topic: COVID-19’s Impact on Deaf and Hard of Hearing Patients- Identify the Barriers and Solutions to Address Them</a:t>
            </a:r>
          </a:p>
          <a:p>
            <a:pPr marL="0" indent="0">
              <a:buNone/>
            </a:pPr>
            <a:r>
              <a:rPr lang="en-US" sz="3200" dirty="0">
                <a:latin typeface="+mn-lt"/>
              </a:rPr>
              <a:t>Michael McKee, MD, MPH - The University of Michigan/Michigan Medicine, Department of Family Medicine</a:t>
            </a:r>
            <a:endParaRPr lang="en-US" sz="2000" dirty="0">
              <a:latin typeface="+mn-lt"/>
            </a:endParaRPr>
          </a:p>
        </p:txBody>
      </p:sp>
    </p:spTree>
    <p:extLst>
      <p:ext uri="{BB962C8B-B14F-4D97-AF65-F5344CB8AC3E}">
        <p14:creationId xmlns:p14="http://schemas.microsoft.com/office/powerpoint/2010/main" val="3283662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37225" y="718978"/>
            <a:ext cx="6916950" cy="2895600"/>
          </a:xfrm>
        </p:spPr>
        <p:txBody>
          <a:bodyPr anchor="ctr">
            <a:normAutofit fontScale="90000"/>
          </a:bodyPr>
          <a:lstStyle/>
          <a:p>
            <a:r>
              <a:rPr lang="en-US" b="1" dirty="0"/>
              <a:t>COVID-19’s Impact on Deaf and Hard of Hearing Patients- Identify the Barriers and Solutions to Address Them</a:t>
            </a:r>
            <a:r>
              <a:rPr lang="en-US" dirty="0"/>
              <a:t> </a:t>
            </a:r>
            <a:endParaRPr lang="en-US" b="1" dirty="0">
              <a:cs typeface="Calibri"/>
            </a:endParaRPr>
          </a:p>
        </p:txBody>
      </p:sp>
      <p:sp>
        <p:nvSpPr>
          <p:cNvPr id="4" name="Subtitle 3"/>
          <p:cNvSpPr>
            <a:spLocks noGrp="1"/>
          </p:cNvSpPr>
          <p:nvPr>
            <p:ph type="subTitle" idx="1"/>
          </p:nvPr>
        </p:nvSpPr>
        <p:spPr/>
        <p:txBody>
          <a:bodyPr vert="horz" lIns="91440" tIns="45720" rIns="91440" bIns="45720" rtlCol="0" anchor="t">
            <a:normAutofit fontScale="85000" lnSpcReduction="20000"/>
          </a:bodyPr>
          <a:lstStyle/>
          <a:p>
            <a:r>
              <a:rPr lang="en-US" dirty="0">
                <a:solidFill>
                  <a:schemeClr val="tx1"/>
                </a:solidFill>
              </a:rPr>
              <a:t>Telemedicine Hack Discussion</a:t>
            </a:r>
            <a:endParaRPr lang="en-US" dirty="0">
              <a:solidFill>
                <a:schemeClr val="tx1"/>
              </a:solidFill>
              <a:cs typeface="Calibri"/>
            </a:endParaRPr>
          </a:p>
          <a:p>
            <a:r>
              <a:rPr lang="en-US" dirty="0">
                <a:solidFill>
                  <a:schemeClr val="tx1"/>
                </a:solidFill>
              </a:rPr>
              <a:t>October XX, 2020</a:t>
            </a:r>
            <a:endParaRPr lang="en-US" dirty="0">
              <a:solidFill>
                <a:schemeClr val="tx1"/>
              </a:solidFill>
              <a:cs typeface="Calibri"/>
            </a:endParaRPr>
          </a:p>
          <a:p>
            <a:endParaRPr lang="en-US" dirty="0">
              <a:solidFill>
                <a:schemeClr val="tx1"/>
              </a:solidFill>
              <a:cs typeface="Calibri"/>
            </a:endParaRPr>
          </a:p>
          <a:p>
            <a:r>
              <a:rPr lang="en-US" dirty="0">
                <a:solidFill>
                  <a:schemeClr val="tx1"/>
                </a:solidFill>
              </a:rPr>
              <a:t>Michael McKee MD, MPH</a:t>
            </a:r>
            <a:endParaRPr lang="en-US" dirty="0">
              <a:solidFill>
                <a:schemeClr val="tx1"/>
              </a:solidFill>
              <a:cs typeface="Calibri"/>
            </a:endParaRPr>
          </a:p>
        </p:txBody>
      </p:sp>
    </p:spTree>
    <p:extLst>
      <p:ext uri="{BB962C8B-B14F-4D97-AF65-F5344CB8AC3E}">
        <p14:creationId xmlns:p14="http://schemas.microsoft.com/office/powerpoint/2010/main" val="1697370679"/>
      </p:ext>
    </p:extLst>
  </p:cSld>
  <p:clrMapOvr>
    <a:masterClrMapping/>
  </p:clrMapOvr>
  <p:transition spd="med" advTm="8649">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Objectives</a:t>
            </a:r>
            <a:endParaRPr lang="en-US" b="1">
              <a:cs typeface="Calibri"/>
            </a:endParaRPr>
          </a:p>
        </p:txBody>
      </p:sp>
      <p:sp>
        <p:nvSpPr>
          <p:cNvPr id="3" name="Content Placeholder 2"/>
          <p:cNvSpPr>
            <a:spLocks noGrp="1"/>
          </p:cNvSpPr>
          <p:nvPr>
            <p:ph idx="1"/>
          </p:nvPr>
        </p:nvSpPr>
        <p:spPr/>
        <p:txBody>
          <a:bodyPr>
            <a:normAutofit/>
          </a:bodyPr>
          <a:lstStyle/>
          <a:p>
            <a:r>
              <a:rPr lang="en-US" dirty="0">
                <a:solidFill>
                  <a:schemeClr val="tx1"/>
                </a:solidFill>
              </a:rPr>
              <a:t>Review </a:t>
            </a:r>
            <a:r>
              <a:rPr lang="en-US" dirty="0"/>
              <a:t>COVID-19’s impact on Deaf and hard of hearing individuals’ health care access</a:t>
            </a:r>
          </a:p>
          <a:p>
            <a:r>
              <a:rPr lang="en-US" dirty="0">
                <a:solidFill>
                  <a:schemeClr val="tx1"/>
                </a:solidFill>
              </a:rPr>
              <a:t>Identify techniques for </a:t>
            </a:r>
            <a:r>
              <a:rPr lang="en-US" dirty="0"/>
              <a:t>virtual, telephonic and in-person communication </a:t>
            </a:r>
            <a:r>
              <a:rPr lang="en-US" dirty="0">
                <a:solidFill>
                  <a:schemeClr val="tx1"/>
                </a:solidFill>
              </a:rPr>
              <a:t>with DHH individuals</a:t>
            </a:r>
          </a:p>
        </p:txBody>
      </p:sp>
    </p:spTree>
    <p:extLst>
      <p:ext uri="{BB962C8B-B14F-4D97-AF65-F5344CB8AC3E}">
        <p14:creationId xmlns:p14="http://schemas.microsoft.com/office/powerpoint/2010/main" val="1450750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0A30-A5B8-0F4D-B103-B514953F2278}"/>
              </a:ext>
            </a:extLst>
          </p:cNvPr>
          <p:cNvSpPr>
            <a:spLocks noGrp="1"/>
          </p:cNvSpPr>
          <p:nvPr>
            <p:ph type="title"/>
          </p:nvPr>
        </p:nvSpPr>
        <p:spPr>
          <a:xfrm>
            <a:off x="2050648" y="2179684"/>
            <a:ext cx="8229600" cy="2043100"/>
          </a:xfrm>
        </p:spPr>
        <p:txBody>
          <a:bodyPr>
            <a:normAutofit/>
          </a:bodyPr>
          <a:lstStyle/>
          <a:p>
            <a:r>
              <a:rPr lang="en-US" b="1" dirty="0"/>
              <a:t>Health Care Access During COVID-19</a:t>
            </a:r>
            <a:endParaRPr lang="en-US" b="1" dirty="0">
              <a:cs typeface="Calibri"/>
            </a:endParaRPr>
          </a:p>
        </p:txBody>
      </p:sp>
    </p:spTree>
    <p:extLst>
      <p:ext uri="{BB962C8B-B14F-4D97-AF65-F5344CB8AC3E}">
        <p14:creationId xmlns:p14="http://schemas.microsoft.com/office/powerpoint/2010/main" val="3361524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CD4A-2BDD-1746-AD6E-EB999F4D70EF}"/>
              </a:ext>
            </a:extLst>
          </p:cNvPr>
          <p:cNvSpPr>
            <a:spLocks noGrp="1"/>
          </p:cNvSpPr>
          <p:nvPr>
            <p:ph type="title"/>
          </p:nvPr>
        </p:nvSpPr>
        <p:spPr>
          <a:xfrm>
            <a:off x="1981200" y="368538"/>
            <a:ext cx="8229600" cy="427182"/>
          </a:xfrm>
        </p:spPr>
        <p:txBody>
          <a:bodyPr>
            <a:normAutofit fontScale="90000"/>
          </a:bodyPr>
          <a:lstStyle/>
          <a:p>
            <a:r>
              <a:rPr lang="en-US" b="1" dirty="0"/>
              <a:t>Cracks Revealed</a:t>
            </a:r>
            <a:endParaRPr lang="en-US" b="1" dirty="0">
              <a:cs typeface="Calibri"/>
            </a:endParaRPr>
          </a:p>
        </p:txBody>
      </p:sp>
      <p:pic>
        <p:nvPicPr>
          <p:cNvPr id="3" name="Picture 3" descr="A screenshot of a cell phone&#10;&#10;Description generated with very high confidence">
            <a:extLst>
              <a:ext uri="{FF2B5EF4-FFF2-40B4-BE49-F238E27FC236}">
                <a16:creationId xmlns:a16="http://schemas.microsoft.com/office/drawing/2014/main" id="{4A802949-F3D5-428F-98BB-40452D56C48C}"/>
              </a:ext>
            </a:extLst>
          </p:cNvPr>
          <p:cNvPicPr>
            <a:picLocks noChangeAspect="1"/>
          </p:cNvPicPr>
          <p:nvPr/>
        </p:nvPicPr>
        <p:blipFill>
          <a:blip r:embed="rId3"/>
          <a:stretch>
            <a:fillRect/>
          </a:stretch>
        </p:blipFill>
        <p:spPr>
          <a:xfrm>
            <a:off x="5636500" y="967878"/>
            <a:ext cx="3146652" cy="4146240"/>
          </a:xfrm>
          <a:prstGeom prst="rect">
            <a:avLst/>
          </a:prstGeom>
          <a:ln>
            <a:noFill/>
          </a:ln>
          <a:effectLst>
            <a:outerShdw blurRad="292100" dist="139700" dir="2700000" algn="tl" rotWithShape="0">
              <a:srgbClr val="333333">
                <a:alpha val="65000"/>
              </a:srgbClr>
            </a:outerShdw>
          </a:effectLst>
        </p:spPr>
      </p:pic>
      <p:pic>
        <p:nvPicPr>
          <p:cNvPr id="4" name="Picture 5" descr="A picture containing woman, girl, man&#10;&#10;Description generated with very high confidence">
            <a:extLst>
              <a:ext uri="{FF2B5EF4-FFF2-40B4-BE49-F238E27FC236}">
                <a16:creationId xmlns:a16="http://schemas.microsoft.com/office/drawing/2014/main" id="{BC2D94A8-27C8-4C4E-BE15-897D616447FC}"/>
              </a:ext>
            </a:extLst>
          </p:cNvPr>
          <p:cNvPicPr>
            <a:picLocks noChangeAspect="1"/>
          </p:cNvPicPr>
          <p:nvPr/>
        </p:nvPicPr>
        <p:blipFill>
          <a:blip r:embed="rId4"/>
          <a:stretch>
            <a:fillRect/>
          </a:stretch>
        </p:blipFill>
        <p:spPr>
          <a:xfrm>
            <a:off x="1524703" y="934204"/>
            <a:ext cx="3896139" cy="3499929"/>
          </a:xfrm>
          <a:prstGeom prst="rect">
            <a:avLst/>
          </a:prstGeom>
          <a:ln>
            <a:noFill/>
          </a:ln>
          <a:effectLst>
            <a:outerShdw blurRad="292100" dist="139700" dir="2700000" algn="tl" rotWithShape="0">
              <a:srgbClr val="333333">
                <a:alpha val="65000"/>
              </a:srgbClr>
            </a:outerShdw>
          </a:effectLst>
        </p:spPr>
      </p:pic>
      <p:pic>
        <p:nvPicPr>
          <p:cNvPr id="6" name="Picture 6" descr="A picture containing text, book&#10;&#10;Description generated with very high confidence">
            <a:extLst>
              <a:ext uri="{FF2B5EF4-FFF2-40B4-BE49-F238E27FC236}">
                <a16:creationId xmlns:a16="http://schemas.microsoft.com/office/drawing/2014/main" id="{59D168CE-3794-46A4-BEC9-DD301D7E2887}"/>
              </a:ext>
            </a:extLst>
          </p:cNvPr>
          <p:cNvPicPr>
            <a:picLocks noChangeAspect="1"/>
          </p:cNvPicPr>
          <p:nvPr/>
        </p:nvPicPr>
        <p:blipFill>
          <a:blip r:embed="rId5"/>
          <a:stretch>
            <a:fillRect/>
          </a:stretch>
        </p:blipFill>
        <p:spPr>
          <a:xfrm>
            <a:off x="2206730" y="2601458"/>
            <a:ext cx="3886199" cy="4058744"/>
          </a:xfrm>
          <a:prstGeom prst="rect">
            <a:avLst/>
          </a:prstGeom>
          <a:ln>
            <a:noFill/>
          </a:ln>
          <a:effectLst>
            <a:outerShdw blurRad="292100" dist="139700" dir="2700000" algn="tl" rotWithShape="0">
              <a:srgbClr val="333333">
                <a:alpha val="65000"/>
              </a:srgbClr>
            </a:outerShdw>
          </a:effectLst>
        </p:spPr>
      </p:pic>
      <p:pic>
        <p:nvPicPr>
          <p:cNvPr id="5" name="Picture 6" descr="A person taking a selfie&#10;&#10;Description generated with very high confidence">
            <a:extLst>
              <a:ext uri="{FF2B5EF4-FFF2-40B4-BE49-F238E27FC236}">
                <a16:creationId xmlns:a16="http://schemas.microsoft.com/office/drawing/2014/main" id="{76110119-CA90-4FC9-A1CF-B30BD97996FF}"/>
              </a:ext>
            </a:extLst>
          </p:cNvPr>
          <p:cNvPicPr>
            <a:picLocks noChangeAspect="1"/>
          </p:cNvPicPr>
          <p:nvPr/>
        </p:nvPicPr>
        <p:blipFill>
          <a:blip r:embed="rId6"/>
          <a:stretch>
            <a:fillRect/>
          </a:stretch>
        </p:blipFill>
        <p:spPr>
          <a:xfrm>
            <a:off x="7546801" y="2376275"/>
            <a:ext cx="2660515"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8509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06C3-9AAA-C243-9B43-C0CFD18E3262}"/>
              </a:ext>
            </a:extLst>
          </p:cNvPr>
          <p:cNvSpPr>
            <a:spLocks noGrp="1"/>
          </p:cNvSpPr>
          <p:nvPr>
            <p:ph type="title"/>
          </p:nvPr>
        </p:nvSpPr>
        <p:spPr/>
        <p:txBody>
          <a:bodyPr/>
          <a:lstStyle/>
          <a:p>
            <a:r>
              <a:rPr lang="en-US" b="1"/>
              <a:t>Virtual Care Appointments</a:t>
            </a:r>
            <a:endParaRPr lang="en-US" b="1">
              <a:cs typeface="Calibri"/>
            </a:endParaRPr>
          </a:p>
        </p:txBody>
      </p:sp>
      <p:sp>
        <p:nvSpPr>
          <p:cNvPr id="3" name="Content Placeholder 2">
            <a:extLst>
              <a:ext uri="{FF2B5EF4-FFF2-40B4-BE49-F238E27FC236}">
                <a16:creationId xmlns:a16="http://schemas.microsoft.com/office/drawing/2014/main" id="{FB71F8B6-C89F-DD4C-B431-DCFEA5EBD0DD}"/>
              </a:ext>
            </a:extLst>
          </p:cNvPr>
          <p:cNvSpPr>
            <a:spLocks noGrp="1"/>
          </p:cNvSpPr>
          <p:nvPr>
            <p:ph idx="1"/>
          </p:nvPr>
        </p:nvSpPr>
        <p:spPr/>
        <p:txBody>
          <a:bodyPr>
            <a:normAutofit/>
          </a:bodyPr>
          <a:lstStyle/>
          <a:p>
            <a:r>
              <a:rPr lang="en-US" dirty="0">
                <a:solidFill>
                  <a:schemeClr val="tx1"/>
                </a:solidFill>
              </a:rPr>
              <a:t>Ensure 3 way video visits (allows for interpreters to participate) or Zoom calls for CART additions</a:t>
            </a:r>
          </a:p>
          <a:p>
            <a:pPr lvl="1"/>
            <a:r>
              <a:rPr lang="en-US" dirty="0">
                <a:solidFill>
                  <a:schemeClr val="tx1"/>
                </a:solidFill>
              </a:rPr>
              <a:t>Video relay service (via telephone calls) uses non-medical certified interpreters</a:t>
            </a:r>
          </a:p>
          <a:p>
            <a:pPr lvl="1"/>
            <a:r>
              <a:rPr lang="en-US" dirty="0">
                <a:solidFill>
                  <a:schemeClr val="tx1"/>
                </a:solidFill>
              </a:rPr>
              <a:t>Loss of video with resulting reduction in info obtained</a:t>
            </a:r>
          </a:p>
          <a:p>
            <a:pPr lvl="1"/>
            <a:r>
              <a:rPr lang="en-US" dirty="0">
                <a:solidFill>
                  <a:schemeClr val="tx1"/>
                </a:solidFill>
              </a:rPr>
              <a:t>Lower provider-patient engagement</a:t>
            </a:r>
          </a:p>
          <a:p>
            <a:endParaRPr lang="en-US" dirty="0"/>
          </a:p>
        </p:txBody>
      </p:sp>
    </p:spTree>
    <p:extLst>
      <p:ext uri="{BB962C8B-B14F-4D97-AF65-F5344CB8AC3E}">
        <p14:creationId xmlns:p14="http://schemas.microsoft.com/office/powerpoint/2010/main" val="3650456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06C3-9AAA-C243-9B43-C0CFD18E3262}"/>
              </a:ext>
            </a:extLst>
          </p:cNvPr>
          <p:cNvSpPr>
            <a:spLocks noGrp="1"/>
          </p:cNvSpPr>
          <p:nvPr>
            <p:ph type="title"/>
          </p:nvPr>
        </p:nvSpPr>
        <p:spPr/>
        <p:txBody>
          <a:bodyPr/>
          <a:lstStyle/>
          <a:p>
            <a:r>
              <a:rPr lang="en-US" b="1"/>
              <a:t>Virtual Care Appointments</a:t>
            </a:r>
            <a:endParaRPr lang="en-US" b="1">
              <a:cs typeface="Calibri"/>
            </a:endParaRPr>
          </a:p>
        </p:txBody>
      </p:sp>
      <p:pic>
        <p:nvPicPr>
          <p:cNvPr id="5" name="Content Placeholder 4">
            <a:extLst>
              <a:ext uri="{FF2B5EF4-FFF2-40B4-BE49-F238E27FC236}">
                <a16:creationId xmlns:a16="http://schemas.microsoft.com/office/drawing/2014/main" id="{E1A39765-1607-CE4B-9CD3-1D7BAB447F09}"/>
              </a:ext>
            </a:extLst>
          </p:cNvPr>
          <p:cNvPicPr>
            <a:picLocks noGrp="1" noChangeAspect="1"/>
          </p:cNvPicPr>
          <p:nvPr>
            <p:ph idx="1"/>
          </p:nvPr>
        </p:nvPicPr>
        <p:blipFill>
          <a:blip r:embed="rId3"/>
          <a:stretch>
            <a:fillRect/>
          </a:stretch>
        </p:blipFill>
        <p:spPr>
          <a:xfrm>
            <a:off x="2533070" y="1808163"/>
            <a:ext cx="7125860" cy="4330700"/>
          </a:xfrm>
        </p:spPr>
      </p:pic>
    </p:spTree>
    <p:extLst>
      <p:ext uri="{BB962C8B-B14F-4D97-AF65-F5344CB8AC3E}">
        <p14:creationId xmlns:p14="http://schemas.microsoft.com/office/powerpoint/2010/main" val="167261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1F93B52-B7C9-4E57-9B17-459A76E0DF7B}"/>
              </a:ext>
            </a:extLst>
          </p:cNvPr>
          <p:cNvSpPr>
            <a:spLocks noGrp="1" noChangeArrowheads="1"/>
          </p:cNvSpPr>
          <p:nvPr>
            <p:ph type="title"/>
          </p:nvPr>
        </p:nvSpPr>
        <p:spPr>
          <a:xfrm>
            <a:off x="1981200" y="274638"/>
            <a:ext cx="8229600" cy="715962"/>
          </a:xfrm>
        </p:spPr>
        <p:txBody>
          <a:bodyPr/>
          <a:lstStyle/>
          <a:p>
            <a:pPr eaLnBrk="1" hangingPunct="1"/>
            <a:r>
              <a:rPr lang="en-US" altLang="en-US"/>
              <a:t>Disclosures</a:t>
            </a:r>
          </a:p>
        </p:txBody>
      </p:sp>
      <p:sp>
        <p:nvSpPr>
          <p:cNvPr id="39939" name="Rectangle 3">
            <a:extLst>
              <a:ext uri="{FF2B5EF4-FFF2-40B4-BE49-F238E27FC236}">
                <a16:creationId xmlns:a16="http://schemas.microsoft.com/office/drawing/2014/main" id="{CEC9217C-4CF1-4C45-AD6B-B42B59447F76}"/>
              </a:ext>
            </a:extLst>
          </p:cNvPr>
          <p:cNvSpPr>
            <a:spLocks noGrp="1" noChangeArrowheads="1"/>
          </p:cNvSpPr>
          <p:nvPr>
            <p:ph idx="1"/>
          </p:nvPr>
        </p:nvSpPr>
        <p:spPr>
          <a:xfrm>
            <a:off x="1981200" y="1219200"/>
            <a:ext cx="8229600" cy="1219200"/>
          </a:xfrm>
        </p:spPr>
        <p:txBody>
          <a:bodyPr/>
          <a:lstStyle/>
          <a:p>
            <a:pPr eaLnBrk="1" hangingPunct="1">
              <a:buFontTx/>
              <a:buNone/>
            </a:pPr>
            <a:r>
              <a:rPr lang="en-US" altLang="en-US" sz="2400"/>
              <a:t>The following planners and speakers of this CE telehealth series and activities have no relevant financial relationships with commercial interests to disclose:</a:t>
            </a:r>
          </a:p>
        </p:txBody>
      </p:sp>
      <p:sp>
        <p:nvSpPr>
          <p:cNvPr id="39940" name="TextBox 1">
            <a:extLst>
              <a:ext uri="{FF2B5EF4-FFF2-40B4-BE49-F238E27FC236}">
                <a16:creationId xmlns:a16="http://schemas.microsoft.com/office/drawing/2014/main" id="{7D6E1FC5-D160-4141-A0CF-5A343E087E07}"/>
              </a:ext>
            </a:extLst>
          </p:cNvPr>
          <p:cNvSpPr txBox="1">
            <a:spLocks noChangeArrowheads="1"/>
          </p:cNvSpPr>
          <p:nvPr/>
        </p:nvSpPr>
        <p:spPr bwMode="auto">
          <a:xfrm>
            <a:off x="1981200" y="5943601"/>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prstClr val="black"/>
                </a:solidFill>
                <a:latin typeface="Arial" panose="020B0604020202020204" pitchFamily="34" charset="0"/>
              </a:rPr>
              <a:t>The accreditation compliance reviewer, Courtney Bryant, has no financial relationships with commercial interests to disclose.</a:t>
            </a:r>
          </a:p>
        </p:txBody>
      </p:sp>
      <p:sp>
        <p:nvSpPr>
          <p:cNvPr id="2" name="TextBox 1">
            <a:extLst>
              <a:ext uri="{FF2B5EF4-FFF2-40B4-BE49-F238E27FC236}">
                <a16:creationId xmlns:a16="http://schemas.microsoft.com/office/drawing/2014/main" id="{E054AE9E-18EB-4BC4-ACF5-E29C92201DC2}"/>
              </a:ext>
            </a:extLst>
          </p:cNvPr>
          <p:cNvSpPr txBox="1"/>
          <p:nvPr/>
        </p:nvSpPr>
        <p:spPr>
          <a:xfrm>
            <a:off x="2133600" y="2514600"/>
            <a:ext cx="7924800" cy="2677656"/>
          </a:xfrm>
          <a:prstGeom prst="rect">
            <a:avLst/>
          </a:prstGeom>
          <a:noFill/>
        </p:spPr>
        <p:txBody>
          <a:bodyPr numCol="2">
            <a:spAutoFit/>
          </a:bodyPr>
          <a:lstStyle/>
          <a:p>
            <a:pPr>
              <a:defRPr/>
            </a:pPr>
            <a:r>
              <a:rPr lang="en-US" sz="2800" dirty="0">
                <a:solidFill>
                  <a:prstClr val="black"/>
                </a:solidFill>
                <a:latin typeface="Calibri" panose="020F0502020204030204"/>
              </a:rPr>
              <a:t>Ray </a:t>
            </a:r>
            <a:r>
              <a:rPr lang="en-US" sz="2800" dirty="0" err="1">
                <a:solidFill>
                  <a:prstClr val="black"/>
                </a:solidFill>
                <a:latin typeface="Calibri" panose="020F0502020204030204"/>
              </a:rPr>
              <a:t>Dizon</a:t>
            </a:r>
            <a:endParaRPr lang="en-US" sz="2800" dirty="0">
              <a:solidFill>
                <a:prstClr val="black"/>
              </a:solidFill>
              <a:latin typeface="Calibri" panose="020F0502020204030204"/>
            </a:endParaRPr>
          </a:p>
          <a:p>
            <a:pPr>
              <a:defRPr/>
            </a:pPr>
            <a:r>
              <a:rPr lang="en-US" sz="2800" dirty="0">
                <a:solidFill>
                  <a:prstClr val="black"/>
                </a:solidFill>
                <a:latin typeface="Calibri" panose="020F0502020204030204"/>
              </a:rPr>
              <a:t>Mei </a:t>
            </a:r>
            <a:r>
              <a:rPr lang="en-US" sz="2800" dirty="0" err="1">
                <a:solidFill>
                  <a:prstClr val="black"/>
                </a:solidFill>
                <a:latin typeface="Calibri" panose="020F0502020204030204"/>
              </a:rPr>
              <a:t>Kwong</a:t>
            </a:r>
            <a:r>
              <a:rPr lang="en-US" sz="2800" dirty="0">
                <a:solidFill>
                  <a:prstClr val="black"/>
                </a:solidFill>
                <a:latin typeface="Calibri" panose="020F0502020204030204"/>
              </a:rPr>
              <a:t>, JD</a:t>
            </a:r>
          </a:p>
          <a:p>
            <a:pPr>
              <a:defRPr/>
            </a:pPr>
            <a:r>
              <a:rPr lang="en-US" sz="2800" dirty="0">
                <a:solidFill>
                  <a:prstClr val="black"/>
                </a:solidFill>
                <a:latin typeface="Calibri" panose="020F0502020204030204"/>
              </a:rPr>
              <a:t>Kathy </a:t>
            </a:r>
            <a:r>
              <a:rPr lang="en-US" sz="2800" dirty="0" err="1">
                <a:solidFill>
                  <a:prstClr val="black"/>
                </a:solidFill>
                <a:latin typeface="Calibri" panose="020F0502020204030204"/>
              </a:rPr>
              <a:t>Wibberly</a:t>
            </a:r>
            <a:r>
              <a:rPr lang="en-US" sz="2800" dirty="0">
                <a:solidFill>
                  <a:prstClr val="black"/>
                </a:solidFill>
                <a:latin typeface="Calibri" panose="020F0502020204030204"/>
              </a:rPr>
              <a:t>, PhD</a:t>
            </a:r>
          </a:p>
          <a:p>
            <a:pPr>
              <a:defRPr/>
            </a:pPr>
            <a:r>
              <a:rPr lang="en-US" sz="2800" dirty="0">
                <a:solidFill>
                  <a:prstClr val="black"/>
                </a:solidFill>
                <a:latin typeface="Calibri" panose="020F0502020204030204"/>
              </a:rPr>
              <a:t>Doris </a:t>
            </a:r>
            <a:r>
              <a:rPr lang="en-US" sz="2800" dirty="0" err="1">
                <a:solidFill>
                  <a:prstClr val="black"/>
                </a:solidFill>
                <a:latin typeface="Calibri" panose="020F0502020204030204"/>
              </a:rPr>
              <a:t>Barta</a:t>
            </a:r>
            <a:r>
              <a:rPr lang="en-US" sz="2800" dirty="0">
                <a:solidFill>
                  <a:prstClr val="black"/>
                </a:solidFill>
                <a:latin typeface="Calibri" panose="020F0502020204030204"/>
              </a:rPr>
              <a:t>, MHA</a:t>
            </a:r>
          </a:p>
          <a:p>
            <a:pPr>
              <a:defRPr/>
            </a:pPr>
            <a:r>
              <a:rPr lang="en-US" sz="2800" dirty="0">
                <a:solidFill>
                  <a:prstClr val="black"/>
                </a:solidFill>
                <a:latin typeface="Calibri" panose="020F0502020204030204"/>
              </a:rPr>
              <a:t>Nichole </a:t>
            </a:r>
            <a:r>
              <a:rPr lang="en-US" sz="2800" dirty="0" err="1">
                <a:solidFill>
                  <a:prstClr val="black"/>
                </a:solidFill>
                <a:latin typeface="Calibri" panose="020F0502020204030204"/>
              </a:rPr>
              <a:t>Perisho</a:t>
            </a:r>
            <a:endParaRPr lang="en-US" sz="2800" dirty="0">
              <a:solidFill>
                <a:prstClr val="black"/>
              </a:solidFill>
              <a:latin typeface="Calibri" panose="020F0502020204030204"/>
            </a:endParaRPr>
          </a:p>
          <a:p>
            <a:pPr>
              <a:defRPr/>
            </a:pPr>
            <a:r>
              <a:rPr lang="en-US" sz="2800" dirty="0">
                <a:solidFill>
                  <a:prstClr val="black"/>
                </a:solidFill>
                <a:latin typeface="Calibri" panose="020F0502020204030204"/>
              </a:rPr>
              <a:t>Becky Bounds</a:t>
            </a:r>
          </a:p>
          <a:p>
            <a:pPr>
              <a:defRPr/>
            </a:pPr>
            <a:r>
              <a:rPr lang="en-US" sz="2800" dirty="0">
                <a:solidFill>
                  <a:prstClr val="black"/>
                </a:solidFill>
                <a:latin typeface="Calibri" panose="020F0502020204030204"/>
              </a:rPr>
              <a:t>Jordan Berg</a:t>
            </a:r>
          </a:p>
          <a:p>
            <a:pPr>
              <a:defRPr/>
            </a:pPr>
            <a:r>
              <a:rPr lang="en-US" sz="2800" dirty="0">
                <a:solidFill>
                  <a:prstClr val="black"/>
                </a:solidFill>
                <a:latin typeface="Calibri" panose="020F0502020204030204"/>
              </a:rPr>
              <a:t>Alysa Bass, JD</a:t>
            </a:r>
          </a:p>
          <a:p>
            <a:pPr>
              <a:defRPr/>
            </a:pPr>
            <a:r>
              <a:rPr lang="en-US" sz="2800" dirty="0" err="1">
                <a:solidFill>
                  <a:prstClr val="black"/>
                </a:solidFill>
                <a:latin typeface="Calibri" panose="020F0502020204030204"/>
              </a:rPr>
              <a:t>Clarette</a:t>
            </a:r>
            <a:r>
              <a:rPr lang="en-US" sz="2800" dirty="0">
                <a:solidFill>
                  <a:prstClr val="black"/>
                </a:solidFill>
                <a:latin typeface="Calibri" panose="020F0502020204030204"/>
              </a:rPr>
              <a:t> Yen, JD</a:t>
            </a:r>
          </a:p>
          <a:p>
            <a:pPr>
              <a:defRPr/>
            </a:pPr>
            <a:r>
              <a:rPr lang="en-US" sz="2800" dirty="0">
                <a:solidFill>
                  <a:prstClr val="black"/>
                </a:solidFill>
                <a:latin typeface="Calibri" panose="020F0502020204030204"/>
              </a:rPr>
              <a:t>Jason </a:t>
            </a:r>
            <a:r>
              <a:rPr lang="en-US" sz="2800" dirty="0" err="1">
                <a:solidFill>
                  <a:prstClr val="black"/>
                </a:solidFill>
                <a:latin typeface="Calibri" panose="020F0502020204030204"/>
              </a:rPr>
              <a:t>Jent</a:t>
            </a:r>
            <a:r>
              <a:rPr lang="en-US" sz="2800" dirty="0">
                <a:solidFill>
                  <a:prstClr val="black"/>
                </a:solidFill>
                <a:latin typeface="Calibri" panose="020F0502020204030204"/>
              </a:rPr>
              <a:t>, PhD</a:t>
            </a:r>
          </a:p>
          <a:p>
            <a:pPr>
              <a:defRPr/>
            </a:pPr>
            <a:r>
              <a:rPr lang="en-US" sz="2800" dirty="0">
                <a:solidFill>
                  <a:prstClr val="black"/>
                </a:solidFill>
                <a:latin typeface="Calibri" panose="020F0502020204030204"/>
              </a:rPr>
              <a:t>Michael McKee, MD</a:t>
            </a:r>
          </a:p>
        </p:txBody>
      </p:sp>
      <p:pic>
        <p:nvPicPr>
          <p:cNvPr id="39942" name="Picture 5">
            <a:extLst>
              <a:ext uri="{FF2B5EF4-FFF2-40B4-BE49-F238E27FC236}">
                <a16:creationId xmlns:a16="http://schemas.microsoft.com/office/drawing/2014/main" id="{1969968A-CA8B-4AD4-B916-891F3B6CE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257801"/>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C845-FE00-A143-B6C9-64EA2EE2A9E7}"/>
              </a:ext>
            </a:extLst>
          </p:cNvPr>
          <p:cNvSpPr>
            <a:spLocks noGrp="1"/>
          </p:cNvSpPr>
          <p:nvPr>
            <p:ph type="title"/>
          </p:nvPr>
        </p:nvSpPr>
        <p:spPr/>
        <p:txBody>
          <a:bodyPr/>
          <a:lstStyle/>
          <a:p>
            <a:r>
              <a:rPr lang="en-US" dirty="0"/>
              <a:t>Telecommunication Relay Services</a:t>
            </a:r>
          </a:p>
        </p:txBody>
      </p:sp>
      <p:pic>
        <p:nvPicPr>
          <p:cNvPr id="6" name="Content Placeholder 5">
            <a:extLst>
              <a:ext uri="{FF2B5EF4-FFF2-40B4-BE49-F238E27FC236}">
                <a16:creationId xmlns:a16="http://schemas.microsoft.com/office/drawing/2014/main" id="{E4F5B238-EA77-354A-A0C9-B0F3067C6003}"/>
              </a:ext>
            </a:extLst>
          </p:cNvPr>
          <p:cNvPicPr>
            <a:picLocks noGrp="1" noChangeAspect="1"/>
          </p:cNvPicPr>
          <p:nvPr>
            <p:ph idx="1"/>
          </p:nvPr>
        </p:nvPicPr>
        <p:blipFill>
          <a:blip r:embed="rId3"/>
          <a:stretch>
            <a:fillRect/>
          </a:stretch>
        </p:blipFill>
        <p:spPr>
          <a:xfrm>
            <a:off x="7460047" y="2357009"/>
            <a:ext cx="1683934" cy="3622330"/>
          </a:xfrm>
          <a:prstGeom prst="rect">
            <a:avLst/>
          </a:prstGeom>
        </p:spPr>
      </p:pic>
      <p:pic>
        <p:nvPicPr>
          <p:cNvPr id="4" name="Picture 3">
            <a:extLst>
              <a:ext uri="{FF2B5EF4-FFF2-40B4-BE49-F238E27FC236}">
                <a16:creationId xmlns:a16="http://schemas.microsoft.com/office/drawing/2014/main" id="{D1B0EACC-DF16-244B-B24D-D57EE04279BF}"/>
              </a:ext>
            </a:extLst>
          </p:cNvPr>
          <p:cNvPicPr>
            <a:picLocks noChangeAspect="1"/>
          </p:cNvPicPr>
          <p:nvPr/>
        </p:nvPicPr>
        <p:blipFill>
          <a:blip r:embed="rId4"/>
          <a:stretch>
            <a:fillRect/>
          </a:stretch>
        </p:blipFill>
        <p:spPr>
          <a:xfrm>
            <a:off x="3022600" y="3439339"/>
            <a:ext cx="3073400" cy="2540000"/>
          </a:xfrm>
          <a:prstGeom prst="rect">
            <a:avLst/>
          </a:prstGeom>
        </p:spPr>
      </p:pic>
      <p:sp>
        <p:nvSpPr>
          <p:cNvPr id="5" name="TextBox 4">
            <a:extLst>
              <a:ext uri="{FF2B5EF4-FFF2-40B4-BE49-F238E27FC236}">
                <a16:creationId xmlns:a16="http://schemas.microsoft.com/office/drawing/2014/main" id="{BE043A7D-38F4-E140-99D2-F59322CDDCB5}"/>
              </a:ext>
            </a:extLst>
          </p:cNvPr>
          <p:cNvSpPr txBox="1"/>
          <p:nvPr/>
        </p:nvSpPr>
        <p:spPr>
          <a:xfrm>
            <a:off x="1981200" y="6287912"/>
            <a:ext cx="8229600" cy="600164"/>
          </a:xfrm>
          <a:prstGeom prst="rect">
            <a:avLst/>
          </a:prstGeom>
          <a:noFill/>
        </p:spPr>
        <p:txBody>
          <a:bodyPr wrap="square" rtlCol="0">
            <a:spAutoFit/>
          </a:bodyPr>
          <a:lstStyle/>
          <a:p>
            <a:pPr marL="342900" indent="-342900" defTabSz="457200">
              <a:buFontTx/>
              <a:buAutoNum type="arabicPeriod"/>
            </a:pPr>
            <a:r>
              <a:rPr lang="en-US" sz="1100" dirty="0">
                <a:solidFill>
                  <a:prstClr val="white"/>
                </a:solidFill>
                <a:latin typeface="Calibri"/>
                <a:hlinkClick r:id="rId5">
                  <a:extLst>
                    <a:ext uri="{A12FA001-AC4F-418D-AE19-62706E023703}">
                      <ahyp:hlinkClr xmlns:ahyp="http://schemas.microsoft.com/office/drawing/2018/hyperlinkcolor" val="tx"/>
                    </a:ext>
                  </a:extLst>
                </a:hlinkClick>
              </a:rPr>
              <a:t>https://www.sorensonvrs.com/svrs</a:t>
            </a:r>
            <a:endParaRPr lang="en-US" sz="1100" dirty="0">
              <a:solidFill>
                <a:prstClr val="white"/>
              </a:solidFill>
              <a:latin typeface="Calibri"/>
            </a:endParaRPr>
          </a:p>
          <a:p>
            <a:pPr marL="342900" indent="-342900" defTabSz="457200">
              <a:buFontTx/>
              <a:buAutoNum type="arabicPeriod"/>
            </a:pPr>
            <a:r>
              <a:rPr lang="en-US" sz="1100" dirty="0">
                <a:solidFill>
                  <a:prstClr val="white"/>
                </a:solidFill>
                <a:latin typeface="Calibri"/>
                <a:hlinkClick r:id="rId6">
                  <a:extLst>
                    <a:ext uri="{A12FA001-AC4F-418D-AE19-62706E023703}">
                      <ahyp:hlinkClr xmlns:ahyp="http://schemas.microsoft.com/office/drawing/2018/hyperlinkcolor" val="tx"/>
                    </a:ext>
                  </a:extLst>
                </a:hlinkClick>
              </a:rPr>
              <a:t>https://www.sprintrelay.com/services/sprint-accessibility-relay-services</a:t>
            </a:r>
            <a:endParaRPr lang="en-US" sz="1100" dirty="0">
              <a:solidFill>
                <a:prstClr val="white"/>
              </a:solidFill>
              <a:latin typeface="Calibri"/>
            </a:endParaRPr>
          </a:p>
          <a:p>
            <a:pPr defTabSz="457200"/>
            <a:r>
              <a:rPr lang="en-US" sz="1100" dirty="0">
                <a:solidFill>
                  <a:prstClr val="white"/>
                </a:solidFill>
                <a:latin typeface="Calibri"/>
              </a:rPr>
              <a:t>3.      https://</a:t>
            </a:r>
            <a:r>
              <a:rPr lang="en-US" sz="1100" dirty="0" err="1">
                <a:solidFill>
                  <a:prstClr val="white"/>
                </a:solidFill>
                <a:latin typeface="Calibri"/>
              </a:rPr>
              <a:t>www.captel.com</a:t>
            </a:r>
            <a:r>
              <a:rPr lang="en-US" sz="1100" dirty="0">
                <a:solidFill>
                  <a:prstClr val="white"/>
                </a:solidFill>
                <a:latin typeface="Calibri"/>
              </a:rPr>
              <a:t>/</a:t>
            </a:r>
            <a:r>
              <a:rPr lang="en-US" sz="1100" dirty="0" err="1">
                <a:solidFill>
                  <a:prstClr val="white"/>
                </a:solidFill>
                <a:latin typeface="Calibri"/>
              </a:rPr>
              <a:t>captel</a:t>
            </a:r>
            <a:r>
              <a:rPr lang="en-US" sz="1100" dirty="0">
                <a:solidFill>
                  <a:prstClr val="white"/>
                </a:solidFill>
                <a:latin typeface="Calibri"/>
              </a:rPr>
              <a:t>/#</a:t>
            </a:r>
            <a:r>
              <a:rPr lang="en-US" sz="1100" dirty="0" err="1">
                <a:solidFill>
                  <a:prstClr val="white"/>
                </a:solidFill>
                <a:latin typeface="Calibri"/>
              </a:rPr>
              <a:t>howitworks</a:t>
            </a:r>
            <a:endParaRPr lang="en-US" sz="1100" dirty="0">
              <a:solidFill>
                <a:prstClr val="white"/>
              </a:solidFill>
              <a:latin typeface="Calibri"/>
            </a:endParaRPr>
          </a:p>
        </p:txBody>
      </p:sp>
      <p:pic>
        <p:nvPicPr>
          <p:cNvPr id="7" name="Picture 6">
            <a:extLst>
              <a:ext uri="{FF2B5EF4-FFF2-40B4-BE49-F238E27FC236}">
                <a16:creationId xmlns:a16="http://schemas.microsoft.com/office/drawing/2014/main" id="{48EF51EC-9D1E-A74E-A791-F1DE203D6967}"/>
              </a:ext>
            </a:extLst>
          </p:cNvPr>
          <p:cNvPicPr>
            <a:picLocks noChangeAspect="1"/>
          </p:cNvPicPr>
          <p:nvPr/>
        </p:nvPicPr>
        <p:blipFill>
          <a:blip r:embed="rId7"/>
          <a:stretch>
            <a:fillRect/>
          </a:stretch>
        </p:blipFill>
        <p:spPr>
          <a:xfrm>
            <a:off x="1981201" y="1683677"/>
            <a:ext cx="5018519" cy="1698978"/>
          </a:xfrm>
          <a:prstGeom prst="rect">
            <a:avLst/>
          </a:prstGeom>
        </p:spPr>
      </p:pic>
    </p:spTree>
    <p:extLst>
      <p:ext uri="{BB962C8B-B14F-4D97-AF65-F5344CB8AC3E}">
        <p14:creationId xmlns:p14="http://schemas.microsoft.com/office/powerpoint/2010/main" val="666195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212-9BDB-AF45-A6A1-DDF0E8CBD90F}"/>
              </a:ext>
            </a:extLst>
          </p:cNvPr>
          <p:cNvSpPr>
            <a:spLocks noGrp="1"/>
          </p:cNvSpPr>
          <p:nvPr>
            <p:ph type="title"/>
          </p:nvPr>
        </p:nvSpPr>
        <p:spPr/>
        <p:txBody>
          <a:bodyPr/>
          <a:lstStyle/>
          <a:p>
            <a:r>
              <a:rPr lang="en-US" b="1"/>
              <a:t>In-person patient care</a:t>
            </a:r>
            <a:endParaRPr lang="en-US" b="1">
              <a:cs typeface="Calibri"/>
            </a:endParaRPr>
          </a:p>
        </p:txBody>
      </p:sp>
      <p:sp>
        <p:nvSpPr>
          <p:cNvPr id="3" name="Content Placeholder 2">
            <a:extLst>
              <a:ext uri="{FF2B5EF4-FFF2-40B4-BE49-F238E27FC236}">
                <a16:creationId xmlns:a16="http://schemas.microsoft.com/office/drawing/2014/main" id="{3E3E744B-2AA9-8341-86F4-C873C9938329}"/>
              </a:ext>
            </a:extLst>
          </p:cNvPr>
          <p:cNvSpPr>
            <a:spLocks noGrp="1"/>
          </p:cNvSpPr>
          <p:nvPr>
            <p:ph idx="1"/>
          </p:nvPr>
        </p:nvSpPr>
        <p:spPr>
          <a:xfrm>
            <a:off x="2512292" y="1819691"/>
            <a:ext cx="4442691" cy="4366056"/>
          </a:xfrm>
        </p:spPr>
        <p:txBody>
          <a:bodyPr vert="horz" lIns="91440" tIns="45720" rIns="91440" bIns="45720" rtlCol="0" anchor="t">
            <a:normAutofit/>
          </a:bodyPr>
          <a:lstStyle/>
          <a:p>
            <a:r>
              <a:rPr lang="en-US" sz="2400" dirty="0"/>
              <a:t>Clear masks</a:t>
            </a:r>
            <a:endParaRPr lang="en-US" sz="2400" dirty="0">
              <a:cs typeface="Calibri"/>
            </a:endParaRPr>
          </a:p>
          <a:p>
            <a:pPr lvl="1"/>
            <a:r>
              <a:rPr lang="en-US" sz="1600" dirty="0">
                <a:solidFill>
                  <a:srgbClr val="0070C0"/>
                </a:solidFill>
                <a:hlinkClick r:id="rId3"/>
              </a:rPr>
              <a:t>Safe N’Clear</a:t>
            </a:r>
            <a:r>
              <a:rPr lang="en-US" sz="1600" dirty="0">
                <a:solidFill>
                  <a:srgbClr val="0070C0"/>
                </a:solidFill>
              </a:rPr>
              <a:t> </a:t>
            </a:r>
            <a:endParaRPr lang="en-US" sz="1600" dirty="0">
              <a:solidFill>
                <a:srgbClr val="0070C0"/>
              </a:solidFill>
              <a:cs typeface="Calibri"/>
            </a:endParaRPr>
          </a:p>
          <a:p>
            <a:pPr lvl="1"/>
            <a:r>
              <a:rPr lang="en-US" sz="1600" dirty="0" err="1">
                <a:solidFill>
                  <a:srgbClr val="0070C0"/>
                </a:solidFill>
                <a:hlinkClick r:id="rId4"/>
              </a:rPr>
              <a:t>ClearMask</a:t>
            </a:r>
            <a:r>
              <a:rPr lang="en-US" sz="1600" dirty="0">
                <a:solidFill>
                  <a:srgbClr val="0070C0"/>
                </a:solidFill>
              </a:rPr>
              <a:t> </a:t>
            </a:r>
            <a:endParaRPr lang="en-US" sz="1600" dirty="0">
              <a:solidFill>
                <a:srgbClr val="0070C0"/>
              </a:solidFill>
              <a:cs typeface="Calibri"/>
            </a:endParaRPr>
          </a:p>
          <a:p>
            <a:r>
              <a:rPr lang="en-US" sz="2400" dirty="0"/>
              <a:t>Aerosolized situations</a:t>
            </a:r>
            <a:endParaRPr lang="en-US" sz="2400" dirty="0">
              <a:cs typeface="Calibri"/>
            </a:endParaRPr>
          </a:p>
          <a:p>
            <a:pPr lvl="1"/>
            <a:r>
              <a:rPr lang="en-US" sz="1600" dirty="0"/>
              <a:t>Powered, air-purifying respirator is one option that could enable patients to see</a:t>
            </a:r>
            <a:endParaRPr lang="en-US" sz="1600" dirty="0">
              <a:cs typeface="Calibri"/>
            </a:endParaRPr>
          </a:p>
          <a:p>
            <a:pPr marL="457200" lvl="1" indent="0">
              <a:buNone/>
            </a:pPr>
            <a:endParaRPr lang="en-US" dirty="0"/>
          </a:p>
        </p:txBody>
      </p:sp>
      <p:pic>
        <p:nvPicPr>
          <p:cNvPr id="4" name="Picture 4" descr="A person wearing a mask&#10;&#10;Description generated with high confidence">
            <a:extLst>
              <a:ext uri="{FF2B5EF4-FFF2-40B4-BE49-F238E27FC236}">
                <a16:creationId xmlns:a16="http://schemas.microsoft.com/office/drawing/2014/main" id="{12DDE3CD-B333-44B7-B688-2BE8967DEB1E}"/>
              </a:ext>
            </a:extLst>
          </p:cNvPr>
          <p:cNvPicPr>
            <a:picLocks noChangeAspect="1"/>
          </p:cNvPicPr>
          <p:nvPr/>
        </p:nvPicPr>
        <p:blipFill>
          <a:blip r:embed="rId5"/>
          <a:stretch>
            <a:fillRect/>
          </a:stretch>
        </p:blipFill>
        <p:spPr>
          <a:xfrm>
            <a:off x="7324057" y="4398342"/>
            <a:ext cx="2743200" cy="1828354"/>
          </a:xfrm>
          <a:prstGeom prst="rect">
            <a:avLst/>
          </a:prstGeom>
        </p:spPr>
      </p:pic>
      <p:pic>
        <p:nvPicPr>
          <p:cNvPr id="5" name="Picture 5" descr="A person wearing a mask&#10;&#10;Description generated with very high confidence">
            <a:extLst>
              <a:ext uri="{FF2B5EF4-FFF2-40B4-BE49-F238E27FC236}">
                <a16:creationId xmlns:a16="http://schemas.microsoft.com/office/drawing/2014/main" id="{715DBBEA-4266-4958-BA63-A931D4C02518}"/>
              </a:ext>
            </a:extLst>
          </p:cNvPr>
          <p:cNvPicPr>
            <a:picLocks noChangeAspect="1"/>
          </p:cNvPicPr>
          <p:nvPr/>
        </p:nvPicPr>
        <p:blipFill>
          <a:blip r:embed="rId6"/>
          <a:stretch>
            <a:fillRect/>
          </a:stretch>
        </p:blipFill>
        <p:spPr>
          <a:xfrm>
            <a:off x="7324057" y="1418386"/>
            <a:ext cx="2743200" cy="1543050"/>
          </a:xfrm>
          <a:prstGeom prst="rect">
            <a:avLst/>
          </a:prstGeom>
        </p:spPr>
      </p:pic>
      <p:pic>
        <p:nvPicPr>
          <p:cNvPr id="7" name="Picture 6">
            <a:extLst>
              <a:ext uri="{FF2B5EF4-FFF2-40B4-BE49-F238E27FC236}">
                <a16:creationId xmlns:a16="http://schemas.microsoft.com/office/drawing/2014/main" id="{9A59B9C7-6E90-534A-8B13-EED2E970CEBB}"/>
              </a:ext>
            </a:extLst>
          </p:cNvPr>
          <p:cNvPicPr>
            <a:picLocks noChangeAspect="1"/>
          </p:cNvPicPr>
          <p:nvPr/>
        </p:nvPicPr>
        <p:blipFill>
          <a:blip r:embed="rId7"/>
          <a:stretch>
            <a:fillRect/>
          </a:stretch>
        </p:blipFill>
        <p:spPr>
          <a:xfrm>
            <a:off x="7324057" y="2956930"/>
            <a:ext cx="2743200" cy="1445918"/>
          </a:xfrm>
          <a:prstGeom prst="rect">
            <a:avLst/>
          </a:prstGeom>
        </p:spPr>
      </p:pic>
    </p:spTree>
    <p:extLst>
      <p:ext uri="{BB962C8B-B14F-4D97-AF65-F5344CB8AC3E}">
        <p14:creationId xmlns:p14="http://schemas.microsoft.com/office/powerpoint/2010/main" val="1022409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9942-78D5-F94C-A3EA-E1029EC00B99}"/>
              </a:ext>
            </a:extLst>
          </p:cNvPr>
          <p:cNvSpPr>
            <a:spLocks noGrp="1"/>
          </p:cNvSpPr>
          <p:nvPr>
            <p:ph type="title"/>
          </p:nvPr>
        </p:nvSpPr>
        <p:spPr/>
        <p:txBody>
          <a:bodyPr/>
          <a:lstStyle/>
          <a:p>
            <a:r>
              <a:rPr lang="en-US" b="1"/>
              <a:t>In-person patient care (</a:t>
            </a:r>
            <a:r>
              <a:rPr lang="en-US" b="1" err="1"/>
              <a:t>cont</a:t>
            </a:r>
            <a:r>
              <a:rPr lang="en-US" b="1"/>
              <a:t>)</a:t>
            </a:r>
            <a:endParaRPr lang="en-US" b="1">
              <a:cs typeface="Calibri"/>
            </a:endParaRPr>
          </a:p>
        </p:txBody>
      </p:sp>
      <p:sp>
        <p:nvSpPr>
          <p:cNvPr id="3" name="Content Placeholder 2">
            <a:extLst>
              <a:ext uri="{FF2B5EF4-FFF2-40B4-BE49-F238E27FC236}">
                <a16:creationId xmlns:a16="http://schemas.microsoft.com/office/drawing/2014/main" id="{D27C2986-84B4-044B-ABA5-8AC88C8D8023}"/>
              </a:ext>
            </a:extLst>
          </p:cNvPr>
          <p:cNvSpPr>
            <a:spLocks noGrp="1"/>
          </p:cNvSpPr>
          <p:nvPr>
            <p:ph idx="1"/>
          </p:nvPr>
        </p:nvSpPr>
        <p:spPr>
          <a:xfrm>
            <a:off x="1981201" y="1808146"/>
            <a:ext cx="4835237" cy="4331420"/>
          </a:xfrm>
        </p:spPr>
        <p:txBody>
          <a:bodyPr vert="horz" lIns="91440" tIns="45720" rIns="91440" bIns="45720" rtlCol="0" anchor="t">
            <a:normAutofit fontScale="85000" lnSpcReduction="20000"/>
          </a:bodyPr>
          <a:lstStyle/>
          <a:p>
            <a:r>
              <a:rPr lang="en-US"/>
              <a:t>Communication devices</a:t>
            </a:r>
          </a:p>
          <a:p>
            <a:pPr lvl="1"/>
            <a:r>
              <a:rPr lang="en-US"/>
              <a:t>Mobile carts/poles with iPad for video remote interpreting and/or CART</a:t>
            </a:r>
            <a:endParaRPr lang="en-US">
              <a:cs typeface="Calibri"/>
            </a:endParaRPr>
          </a:p>
          <a:p>
            <a:r>
              <a:rPr lang="en-US"/>
              <a:t>Deaf-blind</a:t>
            </a:r>
            <a:endParaRPr lang="en-US">
              <a:cs typeface="Calibri"/>
            </a:endParaRPr>
          </a:p>
          <a:p>
            <a:pPr lvl="1"/>
            <a:r>
              <a:rPr lang="en-US"/>
              <a:t>PPE for trained interpreters (limited availability)</a:t>
            </a:r>
            <a:endParaRPr lang="en-US">
              <a:cs typeface="Calibri"/>
            </a:endParaRPr>
          </a:p>
          <a:p>
            <a:r>
              <a:rPr lang="en-US"/>
              <a:t>Writing tablets/pads</a:t>
            </a:r>
            <a:endParaRPr lang="en-US">
              <a:cs typeface="Calibri"/>
            </a:endParaRPr>
          </a:p>
          <a:p>
            <a:r>
              <a:rPr lang="en-US"/>
              <a:t>Communication boards (e.g. boogie board</a:t>
            </a:r>
            <a:endParaRPr lang="en-US">
              <a:cs typeface="Calibri"/>
            </a:endParaRPr>
          </a:p>
          <a:p>
            <a:r>
              <a:rPr lang="en-US"/>
              <a:t>Signage</a:t>
            </a:r>
            <a:endParaRPr lang="en-US">
              <a:cs typeface="Calibri"/>
            </a:endParaRPr>
          </a:p>
        </p:txBody>
      </p:sp>
      <p:pic>
        <p:nvPicPr>
          <p:cNvPr id="5" name="Picture 4">
            <a:extLst>
              <a:ext uri="{FF2B5EF4-FFF2-40B4-BE49-F238E27FC236}">
                <a16:creationId xmlns:a16="http://schemas.microsoft.com/office/drawing/2014/main" id="{22343F78-1376-D049-9AE0-AF701F2DAC4E}"/>
              </a:ext>
            </a:extLst>
          </p:cNvPr>
          <p:cNvPicPr>
            <a:picLocks noChangeAspect="1"/>
          </p:cNvPicPr>
          <p:nvPr/>
        </p:nvPicPr>
        <p:blipFill rotWithShape="1">
          <a:blip r:embed="rId3"/>
          <a:srcRect l="9351" t="6620" r="-931" b="17344"/>
          <a:stretch/>
        </p:blipFill>
        <p:spPr>
          <a:xfrm rot="5400000">
            <a:off x="6088212" y="2570524"/>
            <a:ext cx="5296397" cy="3282614"/>
          </a:xfrm>
          <a:prstGeom prst="rect">
            <a:avLst/>
          </a:prstGeom>
        </p:spPr>
      </p:pic>
      <p:pic>
        <p:nvPicPr>
          <p:cNvPr id="4" name="Picture 5" descr="A picture containing drawing&#10;&#10;Description generated with very high confidence">
            <a:extLst>
              <a:ext uri="{FF2B5EF4-FFF2-40B4-BE49-F238E27FC236}">
                <a16:creationId xmlns:a16="http://schemas.microsoft.com/office/drawing/2014/main" id="{13BD2073-1B1E-47AD-8B5A-25EBABA11674}"/>
              </a:ext>
            </a:extLst>
          </p:cNvPr>
          <p:cNvPicPr>
            <a:picLocks noChangeAspect="1"/>
          </p:cNvPicPr>
          <p:nvPr/>
        </p:nvPicPr>
        <p:blipFill>
          <a:blip r:embed="rId4"/>
          <a:stretch>
            <a:fillRect/>
          </a:stretch>
        </p:blipFill>
        <p:spPr>
          <a:xfrm>
            <a:off x="4905688" y="5142314"/>
            <a:ext cx="1450110" cy="1484053"/>
          </a:xfrm>
          <a:prstGeom prst="rect">
            <a:avLst/>
          </a:prstGeom>
        </p:spPr>
      </p:pic>
    </p:spTree>
    <p:extLst>
      <p:ext uri="{BB962C8B-B14F-4D97-AF65-F5344CB8AC3E}">
        <p14:creationId xmlns:p14="http://schemas.microsoft.com/office/powerpoint/2010/main" val="19115112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12681"/>
            <a:ext cx="7886700" cy="994172"/>
          </a:xfrm>
        </p:spPr>
        <p:txBody>
          <a:bodyPr>
            <a:normAutofit/>
          </a:bodyPr>
          <a:lstStyle/>
          <a:p>
            <a:r>
              <a:rPr lang="en-US" dirty="0"/>
              <a:t>Chart Strategies</a:t>
            </a:r>
          </a:p>
        </p:txBody>
      </p:sp>
      <p:pic>
        <p:nvPicPr>
          <p:cNvPr id="9" name="Picture 8">
            <a:extLst>
              <a:ext uri="{FF2B5EF4-FFF2-40B4-BE49-F238E27FC236}">
                <a16:creationId xmlns:a16="http://schemas.microsoft.com/office/drawing/2014/main" id="{C9F578A3-BB4B-2948-9B9D-4AC99CAED7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785" y="2173356"/>
            <a:ext cx="7262148" cy="3827394"/>
          </a:xfrm>
          <a:prstGeom prst="rect">
            <a:avLst/>
          </a:prstGeom>
          <a:solidFill>
            <a:schemeClr val="bg1"/>
          </a:solidFill>
          <a:ln>
            <a:solidFill>
              <a:schemeClr val="accent1"/>
            </a:solidFill>
          </a:ln>
        </p:spPr>
      </p:pic>
      <p:sp>
        <p:nvSpPr>
          <p:cNvPr id="14" name="Frame 13">
            <a:extLst>
              <a:ext uri="{FF2B5EF4-FFF2-40B4-BE49-F238E27FC236}">
                <a16:creationId xmlns:a16="http://schemas.microsoft.com/office/drawing/2014/main" id="{EB4A1557-ECE7-B94A-AE2C-29B3757AF87F}"/>
              </a:ext>
            </a:extLst>
          </p:cNvPr>
          <p:cNvSpPr/>
          <p:nvPr/>
        </p:nvSpPr>
        <p:spPr>
          <a:xfrm>
            <a:off x="4154875" y="2285062"/>
            <a:ext cx="947212" cy="61169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black"/>
              </a:solidFill>
              <a:latin typeface="Calibri"/>
            </a:endParaRPr>
          </a:p>
        </p:txBody>
      </p:sp>
      <p:sp>
        <p:nvSpPr>
          <p:cNvPr id="10" name="Frame 9">
            <a:extLst>
              <a:ext uri="{FF2B5EF4-FFF2-40B4-BE49-F238E27FC236}">
                <a16:creationId xmlns:a16="http://schemas.microsoft.com/office/drawing/2014/main" id="{A1DDCAFD-FE9F-4B47-870E-63AAAC85F424}"/>
              </a:ext>
            </a:extLst>
          </p:cNvPr>
          <p:cNvSpPr/>
          <p:nvPr/>
        </p:nvSpPr>
        <p:spPr>
          <a:xfrm>
            <a:off x="7026037" y="2396215"/>
            <a:ext cx="912015" cy="52794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black"/>
              </a:solidFill>
              <a:latin typeface="Calibri"/>
            </a:endParaRPr>
          </a:p>
        </p:txBody>
      </p:sp>
      <p:sp>
        <p:nvSpPr>
          <p:cNvPr id="12" name="Frame 11">
            <a:extLst>
              <a:ext uri="{FF2B5EF4-FFF2-40B4-BE49-F238E27FC236}">
                <a16:creationId xmlns:a16="http://schemas.microsoft.com/office/drawing/2014/main" id="{F8447A74-5AA8-8543-9D08-A3EE9D7E9B9C}"/>
              </a:ext>
            </a:extLst>
          </p:cNvPr>
          <p:cNvSpPr/>
          <p:nvPr/>
        </p:nvSpPr>
        <p:spPr>
          <a:xfrm>
            <a:off x="5786959" y="4077916"/>
            <a:ext cx="3052242" cy="52794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black"/>
              </a:solidFill>
              <a:latin typeface="Calibri"/>
            </a:endParaRPr>
          </a:p>
        </p:txBody>
      </p:sp>
      <p:pic>
        <p:nvPicPr>
          <p:cNvPr id="16" name="Picture 5" descr="A picture containing drawing&#10;&#10;Description generated with very high confidence">
            <a:extLst>
              <a:ext uri="{FF2B5EF4-FFF2-40B4-BE49-F238E27FC236}">
                <a16:creationId xmlns:a16="http://schemas.microsoft.com/office/drawing/2014/main" id="{418ACC1B-0697-6547-B596-F75BF1294B17}"/>
              </a:ext>
            </a:extLst>
          </p:cNvPr>
          <p:cNvPicPr>
            <a:picLocks noChangeAspect="1"/>
          </p:cNvPicPr>
          <p:nvPr/>
        </p:nvPicPr>
        <p:blipFill>
          <a:blip r:embed="rId4"/>
          <a:stretch>
            <a:fillRect/>
          </a:stretch>
        </p:blipFill>
        <p:spPr>
          <a:xfrm>
            <a:off x="9071900" y="2182135"/>
            <a:ext cx="1450110" cy="1484053"/>
          </a:xfrm>
          <a:prstGeom prst="rect">
            <a:avLst/>
          </a:prstGeom>
        </p:spPr>
      </p:pic>
    </p:spTree>
    <p:extLst>
      <p:ext uri="{BB962C8B-B14F-4D97-AF65-F5344CB8AC3E}">
        <p14:creationId xmlns:p14="http://schemas.microsoft.com/office/powerpoint/2010/main" val="79990082"/>
      </p:ext>
    </p:extLst>
  </p:cSld>
  <p:clrMapOvr>
    <a:masterClrMapping/>
  </p:clrMapOvr>
  <mc:AlternateContent xmlns:mc="http://schemas.openxmlformats.org/markup-compatibility/2006" xmlns:p14="http://schemas.microsoft.com/office/powerpoint/2010/main">
    <mc:Choice Requires="p14">
      <p:transition spd="slow" p14:dur="2000" advTm="858"/>
    </mc:Choice>
    <mc:Fallback xmlns="">
      <p:transition xmlns:p14="http://schemas.microsoft.com/office/powerpoint/2010/main" spd="slow" advTm="85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D3394-1575-C945-A160-421C6094E468}"/>
              </a:ext>
            </a:extLst>
          </p:cNvPr>
          <p:cNvSpPr>
            <a:spLocks noGrp="1"/>
          </p:cNvSpPr>
          <p:nvPr>
            <p:ph idx="1"/>
          </p:nvPr>
        </p:nvSpPr>
        <p:spPr>
          <a:xfrm>
            <a:off x="1747024" y="1172318"/>
            <a:ext cx="8792737" cy="4525963"/>
          </a:xfrm>
        </p:spPr>
        <p:txBody>
          <a:bodyPr>
            <a:normAutofit/>
          </a:bodyPr>
          <a:lstStyle/>
          <a:p>
            <a:r>
              <a:rPr lang="en-US">
                <a:solidFill>
                  <a:schemeClr val="tx1"/>
                </a:solidFill>
              </a:rPr>
              <a:t>Screen all patients for limitations or communication barriers</a:t>
            </a:r>
          </a:p>
          <a:p>
            <a:endParaRPr lang="en-US">
              <a:solidFill>
                <a:schemeClr val="tx1"/>
              </a:solidFill>
            </a:endParaRPr>
          </a:p>
        </p:txBody>
      </p:sp>
      <p:sp>
        <p:nvSpPr>
          <p:cNvPr id="3" name="Title 2">
            <a:extLst>
              <a:ext uri="{FF2B5EF4-FFF2-40B4-BE49-F238E27FC236}">
                <a16:creationId xmlns:a16="http://schemas.microsoft.com/office/drawing/2014/main" id="{46237262-278D-E74B-9713-C91922BA9F2D}"/>
              </a:ext>
            </a:extLst>
          </p:cNvPr>
          <p:cNvSpPr>
            <a:spLocks noGrp="1"/>
          </p:cNvSpPr>
          <p:nvPr>
            <p:ph type="title"/>
          </p:nvPr>
        </p:nvSpPr>
        <p:spPr>
          <a:xfrm>
            <a:off x="1981200" y="29317"/>
            <a:ext cx="8229600" cy="1143000"/>
          </a:xfrm>
        </p:spPr>
        <p:txBody>
          <a:bodyPr>
            <a:normAutofit/>
          </a:bodyPr>
          <a:lstStyle/>
          <a:p>
            <a:r>
              <a:rPr lang="en-US" sz="3600" b="1"/>
              <a:t>Screening of Patients</a:t>
            </a:r>
            <a:endParaRPr lang="en-US" b="1">
              <a:cs typeface="Calibri"/>
            </a:endParaRPr>
          </a:p>
        </p:txBody>
      </p:sp>
      <p:sp>
        <p:nvSpPr>
          <p:cNvPr id="4" name="TextBox 3">
            <a:extLst>
              <a:ext uri="{FF2B5EF4-FFF2-40B4-BE49-F238E27FC236}">
                <a16:creationId xmlns:a16="http://schemas.microsoft.com/office/drawing/2014/main" id="{532A8AAB-3908-1540-9166-C8BBB350B529}"/>
              </a:ext>
            </a:extLst>
          </p:cNvPr>
          <p:cNvSpPr txBox="1"/>
          <p:nvPr/>
        </p:nvSpPr>
        <p:spPr>
          <a:xfrm>
            <a:off x="1981200" y="6177777"/>
            <a:ext cx="8229600" cy="461665"/>
          </a:xfrm>
          <a:prstGeom prst="rect">
            <a:avLst/>
          </a:prstGeom>
          <a:noFill/>
        </p:spPr>
        <p:txBody>
          <a:bodyPr wrap="square" rtlCol="0">
            <a:spAutoFit/>
          </a:bodyPr>
          <a:lstStyle/>
          <a:p>
            <a:pPr defTabSz="457200"/>
            <a:r>
              <a:rPr lang="en-US" sz="1200" err="1">
                <a:solidFill>
                  <a:prstClr val="black"/>
                </a:solidFill>
                <a:latin typeface="Calibri"/>
              </a:rPr>
              <a:t>Zazove</a:t>
            </a:r>
            <a:r>
              <a:rPr lang="en-US" sz="1200">
                <a:solidFill>
                  <a:prstClr val="black"/>
                </a:solidFill>
                <a:latin typeface="Calibri"/>
              </a:rPr>
              <a:t> P, </a:t>
            </a:r>
            <a:r>
              <a:rPr lang="en-US" sz="1200" err="1">
                <a:solidFill>
                  <a:prstClr val="black"/>
                </a:solidFill>
                <a:latin typeface="Calibri"/>
              </a:rPr>
              <a:t>Plegue</a:t>
            </a:r>
            <a:r>
              <a:rPr lang="en-US" sz="1200">
                <a:solidFill>
                  <a:prstClr val="black"/>
                </a:solidFill>
                <a:latin typeface="Calibri"/>
              </a:rPr>
              <a:t> MA, </a:t>
            </a:r>
            <a:r>
              <a:rPr lang="en-US" sz="1200" err="1">
                <a:solidFill>
                  <a:prstClr val="black"/>
                </a:solidFill>
                <a:latin typeface="Calibri"/>
              </a:rPr>
              <a:t>Kileny</a:t>
            </a:r>
            <a:r>
              <a:rPr lang="en-US" sz="1200">
                <a:solidFill>
                  <a:prstClr val="black"/>
                </a:solidFill>
                <a:latin typeface="Calibri"/>
              </a:rPr>
              <a:t> PR, </a:t>
            </a:r>
            <a:r>
              <a:rPr lang="en-US" sz="1200" u="sng">
                <a:solidFill>
                  <a:prstClr val="black"/>
                </a:solidFill>
                <a:latin typeface="Calibri"/>
              </a:rPr>
              <a:t>McKee MM</a:t>
            </a:r>
            <a:r>
              <a:rPr lang="en-US" sz="1200">
                <a:solidFill>
                  <a:prstClr val="black"/>
                </a:solidFill>
                <a:latin typeface="Calibri"/>
              </a:rPr>
              <a:t>, Schleicher L, Green LA, Sen A, </a:t>
            </a:r>
            <a:r>
              <a:rPr lang="en-US" sz="1200" err="1">
                <a:solidFill>
                  <a:prstClr val="black"/>
                </a:solidFill>
                <a:latin typeface="Calibri"/>
              </a:rPr>
              <a:t>Rapai</a:t>
            </a:r>
            <a:r>
              <a:rPr lang="en-US" sz="1200">
                <a:solidFill>
                  <a:prstClr val="black"/>
                </a:solidFill>
                <a:latin typeface="Calibri"/>
              </a:rPr>
              <a:t> ME, </a:t>
            </a:r>
            <a:r>
              <a:rPr lang="en-US" sz="1200" err="1">
                <a:solidFill>
                  <a:prstClr val="black"/>
                </a:solidFill>
                <a:latin typeface="Calibri"/>
              </a:rPr>
              <a:t>Guetterman</a:t>
            </a:r>
            <a:r>
              <a:rPr lang="en-US" sz="1200">
                <a:solidFill>
                  <a:prstClr val="black"/>
                </a:solidFill>
                <a:latin typeface="Calibri"/>
              </a:rPr>
              <a:t> TC, </a:t>
            </a:r>
            <a:r>
              <a:rPr lang="en-US" sz="1200" err="1">
                <a:solidFill>
                  <a:prstClr val="black"/>
                </a:solidFill>
                <a:latin typeface="Calibri"/>
              </a:rPr>
              <a:t>Mulhem</a:t>
            </a:r>
            <a:r>
              <a:rPr lang="en-US" sz="1200">
                <a:solidFill>
                  <a:prstClr val="black"/>
                </a:solidFill>
                <a:latin typeface="Calibri"/>
              </a:rPr>
              <a:t> E. Initial results of the Early Auditory Referral-Primary Care (EAR-PC) study. </a:t>
            </a:r>
            <a:r>
              <a:rPr lang="en-US" sz="1200" i="1">
                <a:solidFill>
                  <a:prstClr val="black"/>
                </a:solidFill>
                <a:latin typeface="Calibri"/>
              </a:rPr>
              <a:t>Am J </a:t>
            </a:r>
            <a:r>
              <a:rPr lang="en-US" sz="1200" i="1" err="1">
                <a:solidFill>
                  <a:prstClr val="black"/>
                </a:solidFill>
                <a:latin typeface="Calibri"/>
              </a:rPr>
              <a:t>Prev</a:t>
            </a:r>
            <a:r>
              <a:rPr lang="en-US" sz="1200" i="1">
                <a:solidFill>
                  <a:prstClr val="black"/>
                </a:solidFill>
                <a:latin typeface="Calibri"/>
              </a:rPr>
              <a:t> Med. </a:t>
            </a:r>
            <a:r>
              <a:rPr lang="en-US" sz="1200">
                <a:solidFill>
                  <a:prstClr val="black"/>
                </a:solidFill>
                <a:latin typeface="Calibri"/>
              </a:rPr>
              <a:t>2017;53(4):e139-146.</a:t>
            </a:r>
          </a:p>
        </p:txBody>
      </p:sp>
      <p:pic>
        <p:nvPicPr>
          <p:cNvPr id="5" name="Picture 4">
            <a:extLst>
              <a:ext uri="{FF2B5EF4-FFF2-40B4-BE49-F238E27FC236}">
                <a16:creationId xmlns:a16="http://schemas.microsoft.com/office/drawing/2014/main" id="{44DA7118-AF45-5D45-BD52-9C4E5887DBB7}"/>
              </a:ext>
            </a:extLst>
          </p:cNvPr>
          <p:cNvPicPr/>
          <p:nvPr/>
        </p:nvPicPr>
        <p:blipFill>
          <a:blip r:embed="rId3"/>
          <a:stretch>
            <a:fillRect/>
          </a:stretch>
        </p:blipFill>
        <p:spPr>
          <a:xfrm>
            <a:off x="2433563" y="2366117"/>
            <a:ext cx="7530464" cy="2024454"/>
          </a:xfrm>
          <a:prstGeom prst="rect">
            <a:avLst/>
          </a:prstGeom>
        </p:spPr>
      </p:pic>
    </p:spTree>
    <p:extLst>
      <p:ext uri="{BB962C8B-B14F-4D97-AF65-F5344CB8AC3E}">
        <p14:creationId xmlns:p14="http://schemas.microsoft.com/office/powerpoint/2010/main" val="2399330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2232026" y="2025650"/>
            <a:ext cx="800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800">
              <a:solidFill>
                <a:prstClr val="black"/>
              </a:solidFill>
            </a:endParaRPr>
          </a:p>
        </p:txBody>
      </p:sp>
      <p:sp>
        <p:nvSpPr>
          <p:cNvPr id="84994" name="TextBox 2"/>
          <p:cNvSpPr txBox="1">
            <a:spLocks noChangeArrowheads="1"/>
          </p:cNvSpPr>
          <p:nvPr/>
        </p:nvSpPr>
        <p:spPr bwMode="auto">
          <a:xfrm>
            <a:off x="2111003" y="235047"/>
            <a:ext cx="8005763" cy="726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sz="4400" b="1" dirty="0">
                <a:solidFill>
                  <a:prstClr val="black"/>
                </a:solidFill>
                <a:latin typeface="Arial"/>
                <a:ea typeface="ＭＳ Ｐゴシック"/>
              </a:rPr>
              <a:t>Remember the patient is generally the expert on what works best with </a:t>
            </a:r>
            <a:r>
              <a:rPr lang="en-US" sz="4400" b="1">
                <a:solidFill>
                  <a:prstClr val="black"/>
                </a:solidFill>
                <a:latin typeface="Arial"/>
                <a:ea typeface="ＭＳ Ｐゴシック"/>
              </a:rPr>
              <a:t>communication!</a:t>
            </a:r>
            <a:endParaRPr lang="en-US" dirty="0">
              <a:solidFill>
                <a:prstClr val="black"/>
              </a:solidFill>
            </a:endParaRPr>
          </a:p>
          <a:p>
            <a:pPr algn="ctr" defTabSz="457200"/>
            <a:r>
              <a:rPr lang="en-US" b="1" dirty="0">
                <a:solidFill>
                  <a:prstClr val="black"/>
                </a:solidFill>
                <a:latin typeface="Calibri"/>
                <a:ea typeface="ＭＳ Ｐゴシック"/>
              </a:rPr>
              <a:t>Helpful Resources</a:t>
            </a:r>
          </a:p>
          <a:p>
            <a:pPr marL="457200" indent="-457200" algn="ctr" defTabSz="457200">
              <a:buFontTx/>
              <a:buAutoNum type="arabicPeriod"/>
            </a:pPr>
            <a:r>
              <a:rPr lang="en-US" sz="2000" dirty="0">
                <a:solidFill>
                  <a:prstClr val="black"/>
                </a:solidFill>
                <a:latin typeface="Calibri"/>
                <a:ea typeface="ＭＳ Ｐゴシック"/>
                <a:hlinkClick r:id="rId3"/>
              </a:rPr>
              <a:t>https://www.nad.org/covid19-telehealth-access-for-deaf-hard-of-hearing/</a:t>
            </a:r>
            <a:endParaRPr lang="en-US" sz="2000" dirty="0">
              <a:solidFill>
                <a:prstClr val="black"/>
              </a:solidFill>
              <a:latin typeface="Calibri"/>
              <a:ea typeface="ＭＳ Ｐゴシック"/>
            </a:endParaRPr>
          </a:p>
          <a:p>
            <a:pPr marL="457200" indent="-457200" algn="ctr" defTabSz="457200">
              <a:buFontTx/>
              <a:buAutoNum type="arabicPeriod"/>
            </a:pPr>
            <a:r>
              <a:rPr lang="en-US" sz="2000" dirty="0">
                <a:solidFill>
                  <a:prstClr val="black"/>
                </a:solidFill>
                <a:latin typeface="Calibri"/>
                <a:ea typeface="ＭＳ Ｐゴシック"/>
              </a:rPr>
              <a:t>The Joint Commission: Advancing Effective Communication, Cultural Competence, and Patient- and -Centered Care: A Roadmap for Hospitals. Oakbrook Terrace, IL: The Joint Commission, 2010.</a:t>
            </a:r>
          </a:p>
          <a:p>
            <a:pPr algn="ctr" defTabSz="457200"/>
            <a:endParaRPr lang="en-US" sz="2000" dirty="0">
              <a:solidFill>
                <a:srgbClr val="FFFFFF"/>
              </a:solidFill>
              <a:latin typeface="Calibri"/>
            </a:endParaRPr>
          </a:p>
          <a:p>
            <a:pPr algn="ctr" defTabSz="457200"/>
            <a:r>
              <a:rPr lang="en-US" sz="2000" dirty="0">
                <a:solidFill>
                  <a:prstClr val="black"/>
                </a:solidFill>
                <a:latin typeface="Calibri"/>
                <a:ea typeface="ＭＳ Ｐゴシック"/>
              </a:rPr>
              <a:t>2. McKee MM, Moreland, CJ, </a:t>
            </a:r>
            <a:r>
              <a:rPr lang="en-US" sz="2000" dirty="0" err="1">
                <a:solidFill>
                  <a:prstClr val="black"/>
                </a:solidFill>
                <a:latin typeface="Calibri"/>
                <a:ea typeface="ＭＳ Ｐゴシック"/>
              </a:rPr>
              <a:t>Atcherson</a:t>
            </a:r>
            <a:r>
              <a:rPr lang="en-US" sz="2000" dirty="0">
                <a:solidFill>
                  <a:prstClr val="black"/>
                </a:solidFill>
                <a:latin typeface="Calibri"/>
                <a:ea typeface="ＭＳ Ｐゴシック"/>
              </a:rPr>
              <a:t> SR, </a:t>
            </a:r>
            <a:r>
              <a:rPr lang="en-US" sz="2000" dirty="0" err="1">
                <a:solidFill>
                  <a:prstClr val="black"/>
                </a:solidFill>
                <a:latin typeface="Calibri"/>
                <a:ea typeface="ＭＳ Ｐゴシック"/>
              </a:rPr>
              <a:t>Zazove</a:t>
            </a:r>
            <a:r>
              <a:rPr lang="en-US" sz="2000" dirty="0">
                <a:solidFill>
                  <a:prstClr val="black"/>
                </a:solidFill>
                <a:latin typeface="Calibri"/>
                <a:ea typeface="ＭＳ Ｐゴシック"/>
              </a:rPr>
              <a:t> P. Hearing Loss: Communicating with the patient who is deaf or hard of hearing. FP Essent,2015;434:24-28.</a:t>
            </a:r>
          </a:p>
          <a:p>
            <a:pPr algn="ctr" defTabSz="457200"/>
            <a:endParaRPr lang="en-US" dirty="0">
              <a:solidFill>
                <a:srgbClr val="FFFFFF"/>
              </a:solidFill>
              <a:latin typeface="Constantia" charset="0"/>
            </a:endParaRPr>
          </a:p>
          <a:p>
            <a:pPr algn="ctr" defTabSz="457200"/>
            <a:endParaRPr lang="en-US" sz="4400" dirty="0">
              <a:solidFill>
                <a:prstClr val="black"/>
              </a:solidFill>
            </a:endParaRPr>
          </a:p>
          <a:p>
            <a:pPr defTabSz="457200"/>
            <a:endParaRPr lang="en-US" sz="1800" dirty="0">
              <a:solidFill>
                <a:prstClr val="black"/>
              </a:solidFill>
            </a:endParaRPr>
          </a:p>
        </p:txBody>
      </p:sp>
    </p:spTree>
    <p:extLst>
      <p:ext uri="{BB962C8B-B14F-4D97-AF65-F5344CB8AC3E}">
        <p14:creationId xmlns:p14="http://schemas.microsoft.com/office/powerpoint/2010/main" val="264823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Contact</a:t>
            </a:r>
            <a:endParaRPr lang="en-US" b="1">
              <a:cs typeface="Calibri"/>
            </a:endParaRPr>
          </a:p>
        </p:txBody>
      </p:sp>
      <p:sp>
        <p:nvSpPr>
          <p:cNvPr id="3" name="Content Placeholder 2"/>
          <p:cNvSpPr>
            <a:spLocks noGrp="1"/>
          </p:cNvSpPr>
          <p:nvPr>
            <p:ph idx="1"/>
          </p:nvPr>
        </p:nvSpPr>
        <p:spPr/>
        <p:txBody>
          <a:bodyPr vert="horz" lIns="91440" tIns="45720" rIns="91440" bIns="45720" rtlCol="0" anchor="t">
            <a:normAutofit/>
          </a:bodyPr>
          <a:lstStyle/>
          <a:p>
            <a:r>
              <a:rPr lang="en-US"/>
              <a:t>Email: </a:t>
            </a:r>
            <a:r>
              <a:rPr lang="en-US">
                <a:hlinkClick r:id="rId3"/>
              </a:rPr>
              <a:t>mmmckee@umich.edu</a:t>
            </a:r>
            <a:endParaRPr lang="en-US">
              <a:cs typeface="Calibri"/>
            </a:endParaRPr>
          </a:p>
          <a:p>
            <a:r>
              <a:rPr lang="en-US"/>
              <a:t>Twitter: Mike McKee @deafmd1</a:t>
            </a:r>
            <a:endParaRPr lang="en-US">
              <a:cs typeface="Calibri"/>
            </a:endParaRPr>
          </a:p>
          <a:p>
            <a:r>
              <a:rPr lang="en-US" err="1"/>
              <a:t>MDisability</a:t>
            </a:r>
            <a:r>
              <a:rPr lang="en-US"/>
              <a:t>: @disability_UM</a:t>
            </a:r>
            <a:endParaRPr lang="en-US">
              <a:cs typeface="Calibri"/>
            </a:endParaRPr>
          </a:p>
          <a:p>
            <a:r>
              <a:rPr lang="en-US"/>
              <a:t>Deaf Health Clinic https://www.uofmhealth.org/our-locations/deaf-health</a:t>
            </a:r>
            <a:br>
              <a:rPr lang="en-US"/>
            </a:br>
            <a:endParaRPr lang="en-US">
              <a:cs typeface="Calibri"/>
            </a:endParaRPr>
          </a:p>
          <a:p>
            <a:endParaRPr lang="en-US">
              <a:cs typeface="Calibri"/>
            </a:endParaRPr>
          </a:p>
        </p:txBody>
      </p:sp>
    </p:spTree>
    <p:extLst>
      <p:ext uri="{BB962C8B-B14F-4D97-AF65-F5344CB8AC3E}">
        <p14:creationId xmlns:p14="http://schemas.microsoft.com/office/powerpoint/2010/main" val="427979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9523-C0A7-43EB-9B15-FE66BF20AAF2}"/>
              </a:ext>
            </a:extLst>
          </p:cNvPr>
          <p:cNvSpPr>
            <a:spLocks noGrp="1"/>
          </p:cNvSpPr>
          <p:nvPr>
            <p:ph type="title"/>
          </p:nvPr>
        </p:nvSpPr>
        <p:spPr>
          <a:xfrm>
            <a:off x="323851" y="2981325"/>
            <a:ext cx="11353800" cy="895351"/>
          </a:xfrm>
        </p:spPr>
        <p:txBody>
          <a:bodyPr/>
          <a:lstStyle/>
          <a:p>
            <a:pPr algn="ctr"/>
            <a:r>
              <a:rPr lang="en-US" dirty="0"/>
              <a:t>Q&amp;A Session</a:t>
            </a:r>
          </a:p>
        </p:txBody>
      </p:sp>
    </p:spTree>
    <p:extLst>
      <p:ext uri="{BB962C8B-B14F-4D97-AF65-F5344CB8AC3E}">
        <p14:creationId xmlns:p14="http://schemas.microsoft.com/office/powerpoint/2010/main" val="3476303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8D07-C31F-4046-B730-330570AC2D92}"/>
              </a:ext>
            </a:extLst>
          </p:cNvPr>
          <p:cNvSpPr>
            <a:spLocks noGrp="1"/>
          </p:cNvSpPr>
          <p:nvPr>
            <p:ph type="title"/>
          </p:nvPr>
        </p:nvSpPr>
        <p:spPr/>
        <p:txBody>
          <a:bodyPr/>
          <a:lstStyle/>
          <a:p>
            <a:r>
              <a:rPr lang="en-US" dirty="0"/>
              <a:t>Next and Upcoming Sessions</a:t>
            </a:r>
          </a:p>
        </p:txBody>
      </p:sp>
      <p:sp>
        <p:nvSpPr>
          <p:cNvPr id="4" name="Shape 91">
            <a:extLst>
              <a:ext uri="{FF2B5EF4-FFF2-40B4-BE49-F238E27FC236}">
                <a16:creationId xmlns:a16="http://schemas.microsoft.com/office/drawing/2014/main" id="{21488B98-9AF3-418F-913E-B7F872242684}"/>
              </a:ext>
            </a:extLst>
          </p:cNvPr>
          <p:cNvSpPr txBox="1">
            <a:spLocks/>
          </p:cNvSpPr>
          <p:nvPr/>
        </p:nvSpPr>
        <p:spPr>
          <a:xfrm>
            <a:off x="323851" y="1611644"/>
            <a:ext cx="5772149" cy="40764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i="1" dirty="0">
                <a:solidFill>
                  <a:schemeClr val="tx1"/>
                </a:solidFill>
                <a:latin typeface="+mn-lt"/>
                <a:ea typeface="Roboto" panose="02000000000000000000" pitchFamily="2" charset="0"/>
                <a:cs typeface="Arial" panose="020B0604020202020204" pitchFamily="34" charset="0"/>
              </a:rPr>
              <a:t>November 10</a:t>
            </a:r>
            <a:r>
              <a:rPr lang="en-US" sz="2000" i="1" baseline="30000" dirty="0">
                <a:solidFill>
                  <a:schemeClr val="tx1"/>
                </a:solidFill>
                <a:latin typeface="+mn-lt"/>
                <a:ea typeface="Roboto" panose="02000000000000000000" pitchFamily="2" charset="0"/>
                <a:cs typeface="Arial" panose="020B0604020202020204" pitchFamily="34" charset="0"/>
              </a:rPr>
              <a:t>th</a:t>
            </a:r>
            <a:r>
              <a:rPr lang="en-US" sz="2000" i="1" dirty="0">
                <a:solidFill>
                  <a:schemeClr val="tx1"/>
                </a:solidFill>
                <a:latin typeface="+mn-lt"/>
                <a:ea typeface="Roboto" panose="02000000000000000000" pitchFamily="2" charset="0"/>
                <a:cs typeface="Arial" panose="020B0604020202020204" pitchFamily="34" charset="0"/>
              </a:rPr>
              <a:t>, 2020: 11 AM – 12 PM PT</a:t>
            </a:r>
          </a:p>
          <a:p>
            <a:r>
              <a:rPr lang="en-US" sz="2000" b="1" dirty="0">
                <a:solidFill>
                  <a:schemeClr val="tx1"/>
                </a:solidFill>
                <a:latin typeface="+mn-lt"/>
                <a:ea typeface="Roboto" panose="02000000000000000000" pitchFamily="2" charset="0"/>
                <a:cs typeface="Arial" panose="020B0604020202020204" pitchFamily="34" charset="0"/>
              </a:rPr>
              <a:t>Licensure and Patient-Provider Relationship</a:t>
            </a:r>
          </a:p>
          <a:p>
            <a:pPr marL="342900" indent="-342900">
              <a:buFont typeface="Arial" panose="020B0604020202020204" pitchFamily="34" charset="0"/>
              <a:buChar char="•"/>
            </a:pPr>
            <a:r>
              <a:rPr lang="en-US" sz="2000" dirty="0">
                <a:solidFill>
                  <a:schemeClr val="tx1"/>
                </a:solidFill>
                <a:latin typeface="+mn-lt"/>
                <a:ea typeface="Roboto" panose="02000000000000000000" pitchFamily="2" charset="0"/>
                <a:cs typeface="Arial" panose="020B0604020202020204" pitchFamily="34" charset="0"/>
              </a:rPr>
              <a:t>Joseph McMenamin, MD, JD</a:t>
            </a:r>
          </a:p>
          <a:p>
            <a:pPr marL="342900" indent="-342900">
              <a:buFont typeface="Arial" panose="020B0604020202020204" pitchFamily="34" charset="0"/>
              <a:buChar char="•"/>
            </a:pPr>
            <a:r>
              <a:rPr lang="en-US" sz="2000" dirty="0">
                <a:solidFill>
                  <a:schemeClr val="tx1"/>
                </a:solidFill>
                <a:latin typeface="+mn-lt"/>
                <a:ea typeface="Roboto" panose="02000000000000000000" pitchFamily="2" charset="0"/>
                <a:cs typeface="Arial" panose="020B0604020202020204" pitchFamily="34" charset="0"/>
              </a:rPr>
              <a:t>Amanda </a:t>
            </a:r>
            <a:r>
              <a:rPr lang="en-US" sz="2000" dirty="0" err="1">
                <a:solidFill>
                  <a:schemeClr val="tx1"/>
                </a:solidFill>
                <a:latin typeface="+mn-lt"/>
                <a:ea typeface="Roboto" panose="02000000000000000000" pitchFamily="2" charset="0"/>
                <a:cs typeface="Arial" panose="020B0604020202020204" pitchFamily="34" charset="0"/>
              </a:rPr>
              <a:t>Enyeart</a:t>
            </a:r>
            <a:r>
              <a:rPr lang="en-US" sz="2000" dirty="0">
                <a:solidFill>
                  <a:schemeClr val="tx1"/>
                </a:solidFill>
                <a:latin typeface="+mn-lt"/>
                <a:ea typeface="Roboto" panose="02000000000000000000" pitchFamily="2" charset="0"/>
                <a:cs typeface="Arial" panose="020B0604020202020204" pitchFamily="34" charset="0"/>
              </a:rPr>
              <a:t>, JD</a:t>
            </a:r>
          </a:p>
          <a:p>
            <a:br>
              <a:rPr lang="en-US" sz="2000" dirty="0">
                <a:solidFill>
                  <a:schemeClr val="tx1"/>
                </a:solidFill>
                <a:latin typeface="+mn-lt"/>
                <a:ea typeface="Roboto" panose="02000000000000000000" pitchFamily="2" charset="0"/>
                <a:cs typeface="Arial" panose="020B0604020202020204" pitchFamily="34" charset="0"/>
              </a:rPr>
            </a:br>
            <a:br>
              <a:rPr lang="en-US" sz="2000" dirty="0">
                <a:solidFill>
                  <a:schemeClr val="tx1"/>
                </a:solidFill>
                <a:latin typeface="+mn-lt"/>
                <a:ea typeface="Roboto" panose="02000000000000000000" pitchFamily="2" charset="0"/>
                <a:cs typeface="Arial" panose="020B0604020202020204" pitchFamily="34" charset="0"/>
              </a:rPr>
            </a:br>
            <a:endParaRPr lang="en-US" sz="2000" dirty="0">
              <a:solidFill>
                <a:schemeClr val="tx1"/>
              </a:solidFill>
              <a:latin typeface="+mn-lt"/>
              <a:ea typeface="Roboto" panose="02000000000000000000" pitchFamily="2" charset="0"/>
              <a:cs typeface="Arial" panose="020B0604020202020204" pitchFamily="34" charset="0"/>
            </a:endParaRPr>
          </a:p>
        </p:txBody>
      </p:sp>
      <p:cxnSp>
        <p:nvCxnSpPr>
          <p:cNvPr id="6" name="Straight Connector 5">
            <a:extLst>
              <a:ext uri="{FF2B5EF4-FFF2-40B4-BE49-F238E27FC236}">
                <a16:creationId xmlns:a16="http://schemas.microsoft.com/office/drawing/2014/main" id="{19E9D74F-C1E5-4692-8413-6B6BAC8F1850}"/>
              </a:ext>
            </a:extLst>
          </p:cNvPr>
          <p:cNvCxnSpPr>
            <a:cxnSpLocks/>
          </p:cNvCxnSpPr>
          <p:nvPr/>
        </p:nvCxnSpPr>
        <p:spPr>
          <a:xfrm>
            <a:off x="6087035" y="1611644"/>
            <a:ext cx="8965" cy="4076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hape 91">
            <a:extLst>
              <a:ext uri="{FF2B5EF4-FFF2-40B4-BE49-F238E27FC236}">
                <a16:creationId xmlns:a16="http://schemas.microsoft.com/office/drawing/2014/main" id="{648C5A3B-62C6-46DB-9DD8-3D05B9192E0F}"/>
              </a:ext>
            </a:extLst>
          </p:cNvPr>
          <p:cNvSpPr txBox="1">
            <a:spLocks/>
          </p:cNvSpPr>
          <p:nvPr/>
        </p:nvSpPr>
        <p:spPr>
          <a:xfrm>
            <a:off x="6419851" y="1611644"/>
            <a:ext cx="5772149" cy="40764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i="1" dirty="0">
                <a:solidFill>
                  <a:schemeClr val="tx1"/>
                </a:solidFill>
                <a:latin typeface="+mn-lt"/>
                <a:ea typeface="Roboto" panose="02000000000000000000" pitchFamily="2" charset="0"/>
                <a:cs typeface="Arial" panose="020B0604020202020204" pitchFamily="34" charset="0"/>
              </a:rPr>
              <a:t>November Session – Part 2</a:t>
            </a:r>
          </a:p>
          <a:p>
            <a:r>
              <a:rPr lang="en-US" sz="2000" b="1" dirty="0">
                <a:solidFill>
                  <a:schemeClr val="tx1"/>
                </a:solidFill>
                <a:latin typeface="+mn-lt"/>
                <a:ea typeface="Roboto" panose="02000000000000000000" pitchFamily="2" charset="0"/>
                <a:cs typeface="Arial" panose="020B0604020202020204" pitchFamily="34" charset="0"/>
              </a:rPr>
              <a:t>Telehealth Legal Issues 101</a:t>
            </a:r>
          </a:p>
          <a:p>
            <a:pPr marL="342900" indent="-342900">
              <a:buFont typeface="Arial" panose="020B0604020202020204" pitchFamily="34" charset="0"/>
              <a:buChar char="•"/>
            </a:pPr>
            <a:r>
              <a:rPr lang="en-US" sz="2000" dirty="0">
                <a:solidFill>
                  <a:schemeClr val="tx1"/>
                </a:solidFill>
                <a:latin typeface="+mn-lt"/>
                <a:ea typeface="Roboto" panose="02000000000000000000" pitchFamily="2" charset="0"/>
                <a:cs typeface="Arial" panose="020B0604020202020204" pitchFamily="34" charset="0"/>
              </a:rPr>
              <a:t>November 18</a:t>
            </a:r>
            <a:r>
              <a:rPr lang="en-US" sz="2000" baseline="30000" dirty="0">
                <a:solidFill>
                  <a:schemeClr val="tx1"/>
                </a:solidFill>
                <a:latin typeface="+mn-lt"/>
                <a:ea typeface="Roboto" panose="02000000000000000000" pitchFamily="2" charset="0"/>
                <a:cs typeface="Arial" panose="020B0604020202020204" pitchFamily="34" charset="0"/>
              </a:rPr>
              <a:t>th</a:t>
            </a:r>
            <a:r>
              <a:rPr lang="en-US" sz="2000" dirty="0">
                <a:solidFill>
                  <a:schemeClr val="tx1"/>
                </a:solidFill>
                <a:latin typeface="+mn-lt"/>
                <a:ea typeface="Roboto" panose="02000000000000000000" pitchFamily="2" charset="0"/>
                <a:cs typeface="Arial" panose="020B0604020202020204" pitchFamily="34" charset="0"/>
              </a:rPr>
              <a:t>, 2020: 11 AM – 12 PM PT</a:t>
            </a:r>
          </a:p>
          <a:p>
            <a:pPr marL="342900" indent="-342900">
              <a:buFont typeface="Arial" panose="020B0604020202020204" pitchFamily="34" charset="0"/>
              <a:buChar char="•"/>
            </a:pPr>
            <a:r>
              <a:rPr lang="en-US" sz="2000" i="1" dirty="0">
                <a:solidFill>
                  <a:schemeClr val="tx1"/>
                </a:solidFill>
                <a:latin typeface="+mn-lt"/>
                <a:ea typeface="Roboto" panose="02000000000000000000" pitchFamily="2" charset="0"/>
                <a:cs typeface="Arial" panose="020B0604020202020204" pitchFamily="34" charset="0"/>
              </a:rPr>
              <a:t>Topic: Liability and Privacy</a:t>
            </a:r>
          </a:p>
          <a:p>
            <a:pPr marL="800100" lvl="1" indent="-342900">
              <a:buFont typeface="Courier New" panose="02070309020205020404" pitchFamily="49" charset="0"/>
              <a:buChar char="o"/>
            </a:pPr>
            <a:r>
              <a:rPr lang="en-US" sz="2000" dirty="0">
                <a:solidFill>
                  <a:schemeClr val="tx1"/>
                </a:solidFill>
                <a:latin typeface="+mn-lt"/>
                <a:ea typeface="Roboto" panose="02000000000000000000" pitchFamily="2" charset="0"/>
                <a:cs typeface="Arial" panose="020B0604020202020204" pitchFamily="34" charset="0"/>
              </a:rPr>
              <a:t>Joseph McMenamin, MD, JD</a:t>
            </a:r>
          </a:p>
          <a:p>
            <a:pPr marL="800100" lvl="1" indent="-342900">
              <a:buFont typeface="Courier New" panose="02070309020205020404" pitchFamily="49" charset="0"/>
              <a:buChar char="o"/>
            </a:pPr>
            <a:r>
              <a:rPr lang="en-US" sz="2000" dirty="0">
                <a:solidFill>
                  <a:schemeClr val="tx1"/>
                </a:solidFill>
                <a:latin typeface="+mn-lt"/>
                <a:ea typeface="Roboto" panose="02000000000000000000" pitchFamily="2" charset="0"/>
                <a:cs typeface="Arial" panose="020B0604020202020204" pitchFamily="34" charset="0"/>
              </a:rPr>
              <a:t>Amanda </a:t>
            </a:r>
            <a:r>
              <a:rPr lang="en-US" sz="2000" dirty="0" err="1">
                <a:solidFill>
                  <a:schemeClr val="tx1"/>
                </a:solidFill>
                <a:latin typeface="+mn-lt"/>
                <a:ea typeface="Roboto" panose="02000000000000000000" pitchFamily="2" charset="0"/>
                <a:cs typeface="Arial" panose="020B0604020202020204" pitchFamily="34" charset="0"/>
              </a:rPr>
              <a:t>Enyeart</a:t>
            </a:r>
            <a:r>
              <a:rPr lang="en-US" sz="2000" dirty="0">
                <a:solidFill>
                  <a:schemeClr val="tx1"/>
                </a:solidFill>
                <a:latin typeface="+mn-lt"/>
                <a:ea typeface="Roboto" panose="02000000000000000000" pitchFamily="2" charset="0"/>
                <a:cs typeface="Arial" panose="020B0604020202020204" pitchFamily="34" charset="0"/>
              </a:rPr>
              <a:t>, JD</a:t>
            </a:r>
          </a:p>
          <a:p>
            <a:endParaRPr lang="en-US" sz="2000" i="1" dirty="0">
              <a:solidFill>
                <a:schemeClr val="tx1"/>
              </a:solidFill>
              <a:latin typeface="+mn-lt"/>
              <a:ea typeface="Roboto" panose="02000000000000000000" pitchFamily="2" charset="0"/>
              <a:cs typeface="Arial" panose="020B0604020202020204" pitchFamily="34" charset="0"/>
            </a:endParaRPr>
          </a:p>
          <a:p>
            <a:pPr marL="800100" lvl="1" indent="-342900">
              <a:buFont typeface="Courier New" panose="02070309020205020404" pitchFamily="49" charset="0"/>
              <a:buChar char="o"/>
            </a:pPr>
            <a:endParaRPr lang="en-US" sz="2000" dirty="0">
              <a:solidFill>
                <a:schemeClr val="tx1"/>
              </a:solidFill>
              <a:latin typeface="+mn-lt"/>
              <a:ea typeface="Roboto" panose="02000000000000000000" pitchFamily="2" charset="0"/>
              <a:cs typeface="Arial" panose="020B0604020202020204" pitchFamily="34" charset="0"/>
            </a:endParaRPr>
          </a:p>
          <a:p>
            <a:br>
              <a:rPr lang="en-US" sz="2000" dirty="0">
                <a:solidFill>
                  <a:schemeClr val="tx1"/>
                </a:solidFill>
                <a:latin typeface="+mn-lt"/>
                <a:ea typeface="Roboto" panose="02000000000000000000" pitchFamily="2" charset="0"/>
                <a:cs typeface="Arial" panose="020B0604020202020204" pitchFamily="34" charset="0"/>
              </a:rPr>
            </a:br>
            <a:br>
              <a:rPr lang="en-US" sz="2000" dirty="0">
                <a:solidFill>
                  <a:schemeClr val="tx1"/>
                </a:solidFill>
                <a:latin typeface="+mn-lt"/>
                <a:ea typeface="Roboto" panose="02000000000000000000" pitchFamily="2" charset="0"/>
                <a:cs typeface="Arial" panose="020B0604020202020204" pitchFamily="34" charset="0"/>
              </a:rPr>
            </a:br>
            <a:endParaRPr lang="en-US" sz="2000" dirty="0">
              <a:solidFill>
                <a:schemeClr val="tx1"/>
              </a:solidFill>
              <a:latin typeface="+mn-lt"/>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97847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D959-ACD9-4C47-A642-DD4F77B55F35}"/>
              </a:ext>
            </a:extLst>
          </p:cNvPr>
          <p:cNvSpPr>
            <a:spLocks noGrp="1"/>
          </p:cNvSpPr>
          <p:nvPr>
            <p:ph type="title"/>
          </p:nvPr>
        </p:nvSpPr>
        <p:spPr>
          <a:xfrm>
            <a:off x="3810000" y="1987026"/>
            <a:ext cx="4572000" cy="895351"/>
          </a:xfrm>
        </p:spPr>
        <p:txBody>
          <a:bodyPr/>
          <a:lstStyle/>
          <a:p>
            <a:r>
              <a:rPr lang="en-US" sz="7200" b="1" dirty="0">
                <a:latin typeface="+mn-lt"/>
              </a:rPr>
              <a:t>Thank you!</a:t>
            </a:r>
          </a:p>
        </p:txBody>
      </p:sp>
      <p:pic>
        <p:nvPicPr>
          <p:cNvPr id="4" name="Picture 3">
            <a:extLst>
              <a:ext uri="{FF2B5EF4-FFF2-40B4-BE49-F238E27FC236}">
                <a16:creationId xmlns:a16="http://schemas.microsoft.com/office/drawing/2014/main" id="{D5D4778B-E5B1-482A-9787-495EBE1D0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335" y="2976506"/>
            <a:ext cx="2201330" cy="1661004"/>
          </a:xfrm>
          <a:prstGeom prst="rect">
            <a:avLst/>
          </a:prstGeom>
        </p:spPr>
      </p:pic>
    </p:spTree>
    <p:extLst>
      <p:ext uri="{BB962C8B-B14F-4D97-AF65-F5344CB8AC3E}">
        <p14:creationId xmlns:p14="http://schemas.microsoft.com/office/powerpoint/2010/main" val="312415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4CD7E8FD-AA88-4F08-9B17-F5064AB49B26}"/>
              </a:ext>
            </a:extLst>
          </p:cNvPr>
          <p:cNvSpPr>
            <a:spLocks noChangeArrowheads="1"/>
          </p:cNvSpPr>
          <p:nvPr/>
        </p:nvSpPr>
        <p:spPr bwMode="auto">
          <a:xfrm>
            <a:off x="1752600" y="896939"/>
            <a:ext cx="8763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b="1" u="sng">
                <a:solidFill>
                  <a:prstClr val="black"/>
                </a:solidFill>
                <a:latin typeface="Arial" panose="020B0604020202020204" pitchFamily="34" charset="0"/>
              </a:rPr>
              <a:t>Joint Accreditation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In support of improving patient care, this activity has been planned and implemented by the University of Arkansas for Medical Sciences and National Consortium on Telehealth Research Centers. University of Arkansas for Medical Sciences is jointly accredited by the Accreditation Council for Continuing Medical Education (ACCME), the Accreditation Council for Pharmacy Education (ACPE), and the American Nurses Credentialing Center (ANCC) to provide continuing education for the healthcare team.</a:t>
            </a:r>
          </a:p>
          <a:p>
            <a:pPr fontAlgn="base">
              <a:spcBef>
                <a:spcPct val="0"/>
              </a:spcBef>
              <a:spcAft>
                <a:spcPct val="0"/>
              </a:spcAft>
            </a:pPr>
            <a:endParaRPr lang="en-US" altLang="en-US" b="1" u="sng">
              <a:solidFill>
                <a:prstClr val="black"/>
              </a:solidFill>
              <a:latin typeface="Arial" panose="020B0604020202020204" pitchFamily="34" charset="0"/>
            </a:endParaRPr>
          </a:p>
          <a:p>
            <a:pPr fontAlgn="base">
              <a:spcBef>
                <a:spcPct val="0"/>
              </a:spcBef>
              <a:spcAft>
                <a:spcPct val="0"/>
              </a:spcAft>
            </a:pPr>
            <a:r>
              <a:rPr lang="en-US" altLang="en-US" b="1" u="sng">
                <a:solidFill>
                  <a:prstClr val="black"/>
                </a:solidFill>
                <a:latin typeface="Arial" panose="020B0604020202020204" pitchFamily="34" charset="0"/>
              </a:rPr>
              <a:t>AMA Credit Designation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The University of Arkansas for Medical Sciences designates this live activity for a maximum of 1.0 </a:t>
            </a:r>
            <a:r>
              <a:rPr lang="en-US" altLang="en-US" i="1">
                <a:solidFill>
                  <a:prstClr val="black"/>
                </a:solidFill>
                <a:latin typeface="Arial" panose="020B0604020202020204" pitchFamily="34" charset="0"/>
              </a:rPr>
              <a:t>AMA PRA Category 1 Credits</a:t>
            </a:r>
            <a:r>
              <a:rPr lang="en-US" altLang="en-US" i="1" baseline="30000">
                <a:solidFill>
                  <a:prstClr val="black"/>
                </a:solidFill>
                <a:latin typeface="Arial" panose="020B0604020202020204" pitchFamily="34" charset="0"/>
              </a:rPr>
              <a:t>TM</a:t>
            </a:r>
            <a:r>
              <a:rPr lang="en-US" altLang="en-US">
                <a:solidFill>
                  <a:prstClr val="black"/>
                </a:solidFill>
                <a:latin typeface="Arial" panose="020B0604020202020204" pitchFamily="34" charset="0"/>
              </a:rPr>
              <a:t>. Physicians should claim only the credit commensurate with the extent of their participation in the activity.</a:t>
            </a:r>
          </a:p>
          <a:p>
            <a:pPr fontAlgn="base">
              <a:spcBef>
                <a:spcPct val="0"/>
              </a:spcBef>
              <a:spcAft>
                <a:spcPct val="0"/>
              </a:spcAft>
            </a:pPr>
            <a:endParaRPr lang="en-US" altLang="en-US" b="1" u="sng">
              <a:solidFill>
                <a:prstClr val="black"/>
              </a:solidFill>
              <a:latin typeface="Arial" panose="020B0604020202020204" pitchFamily="34" charset="0"/>
            </a:endParaRPr>
          </a:p>
          <a:p>
            <a:pPr fontAlgn="base">
              <a:spcBef>
                <a:spcPct val="0"/>
              </a:spcBef>
              <a:spcAft>
                <a:spcPct val="0"/>
              </a:spcAft>
            </a:pPr>
            <a:r>
              <a:rPr lang="en-US" altLang="en-US" b="1" u="sng">
                <a:solidFill>
                  <a:prstClr val="black"/>
                </a:solidFill>
                <a:latin typeface="Arial" panose="020B0604020202020204" pitchFamily="34" charset="0"/>
              </a:rPr>
              <a:t>ACPE Credit Designation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These knowledge based activities will provide pharmacists up to 1.0 contact hours or 0.1 CEU.  CE credit information, based on verification of live attendance and completion of the program evaluation, will be provided to NABP within 60 days after the activity completion.  </a:t>
            </a:r>
          </a:p>
          <a:p>
            <a:pPr fontAlgn="base">
              <a:spcBef>
                <a:spcPct val="0"/>
              </a:spcBef>
              <a:spcAft>
                <a:spcPct val="0"/>
              </a:spcAft>
            </a:pPr>
            <a:r>
              <a:rPr lang="en-US" altLang="en-US" sz="1400">
                <a:solidFill>
                  <a:prstClr val="black"/>
                </a:solidFill>
                <a:latin typeface="Arial" panose="020B0604020202020204" pitchFamily="34" charset="0"/>
              </a:rPr>
              <a:t> </a:t>
            </a:r>
          </a:p>
          <a:p>
            <a:pPr fontAlgn="base">
              <a:spcBef>
                <a:spcPct val="20000"/>
              </a:spcBef>
              <a:spcAft>
                <a:spcPct val="0"/>
              </a:spcAft>
            </a:pPr>
            <a:r>
              <a:rPr lang="en-US" altLang="en-US" sz="2000">
                <a:solidFill>
                  <a:prstClr val="black"/>
                </a:solidFill>
                <a:latin typeface="Arial" panose="020B0604020202020204" pitchFamily="34" charset="0"/>
              </a:rPr>
              <a:t>  </a:t>
            </a:r>
          </a:p>
        </p:txBody>
      </p:sp>
      <p:sp>
        <p:nvSpPr>
          <p:cNvPr id="40963" name="Text Box 5">
            <a:extLst>
              <a:ext uri="{FF2B5EF4-FFF2-40B4-BE49-F238E27FC236}">
                <a16:creationId xmlns:a16="http://schemas.microsoft.com/office/drawing/2014/main" id="{788F3311-332F-44DD-B956-AAC92CC26BFB}"/>
              </a:ext>
            </a:extLst>
          </p:cNvPr>
          <p:cNvSpPr txBox="1">
            <a:spLocks noChangeArrowheads="1"/>
          </p:cNvSpPr>
          <p:nvPr/>
        </p:nvSpPr>
        <p:spPr bwMode="auto">
          <a:xfrm>
            <a:off x="2171700" y="152401"/>
            <a:ext cx="7924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2200" b="1">
                <a:solidFill>
                  <a:prstClr val="black"/>
                </a:solidFill>
                <a:latin typeface="Arial" panose="020B0604020202020204" pitchFamily="34" charset="0"/>
              </a:rPr>
              <a:t>Joint Accreditation and Credit Designation Statements</a:t>
            </a:r>
          </a:p>
        </p:txBody>
      </p:sp>
      <p:pic>
        <p:nvPicPr>
          <p:cNvPr id="40964" name="Picture 3">
            <a:extLst>
              <a:ext uri="{FF2B5EF4-FFF2-40B4-BE49-F238E27FC236}">
                <a16:creationId xmlns:a16="http://schemas.microsoft.com/office/drawing/2014/main" id="{5961229C-52AE-4BB6-AABE-3D69A055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38863"/>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45AF38F0-1044-4D7C-B736-3E74F830F2C7}"/>
              </a:ext>
            </a:extLst>
          </p:cNvPr>
          <p:cNvSpPr>
            <a:spLocks noChangeArrowheads="1"/>
          </p:cNvSpPr>
          <p:nvPr/>
        </p:nvSpPr>
        <p:spPr bwMode="auto">
          <a:xfrm>
            <a:off x="1752600" y="635001"/>
            <a:ext cx="87630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b="1" u="sng">
                <a:solidFill>
                  <a:prstClr val="black"/>
                </a:solidFill>
                <a:latin typeface="Arial" panose="020B0604020202020204" pitchFamily="34" charset="0"/>
              </a:rPr>
              <a:t>Joint Accreditation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In support of improving patient care, this activity has been planned and implemented by the University of Arkansas for Medical Sciences and National Consortium on Telehealth Research Centers. University of Arkansas for Medical Sciences is jointly accredited by the Accreditation Council for Continuing Medical Education (ACCME), the Accreditation Council for Pharmacy Education (ACPE), and the American Nurses Credentialing Center (ANCC) to provide continuing education for the healthcare team.</a:t>
            </a:r>
          </a:p>
          <a:p>
            <a:pPr fontAlgn="base">
              <a:spcBef>
                <a:spcPct val="0"/>
              </a:spcBef>
              <a:spcAft>
                <a:spcPct val="0"/>
              </a:spcAft>
            </a:pPr>
            <a:r>
              <a:rPr lang="en-US" altLang="en-US">
                <a:solidFill>
                  <a:prstClr val="black"/>
                </a:solidFill>
                <a:latin typeface="Arial" panose="020B0604020202020204" pitchFamily="34" charset="0"/>
              </a:rPr>
              <a:t> </a:t>
            </a:r>
          </a:p>
          <a:p>
            <a:pPr fontAlgn="base">
              <a:spcBef>
                <a:spcPct val="0"/>
              </a:spcBef>
              <a:spcAft>
                <a:spcPct val="0"/>
              </a:spcAft>
            </a:pPr>
            <a:r>
              <a:rPr lang="en-US" altLang="en-US" b="1" u="sng">
                <a:solidFill>
                  <a:prstClr val="black"/>
                </a:solidFill>
                <a:latin typeface="Arial" panose="020B0604020202020204" pitchFamily="34" charset="0"/>
              </a:rPr>
              <a:t>ANCC Credit Designation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The University of Arkansas for Medical Sciences designates this live activity for a maximum of 1.0 ANCC contact hours.  Nursing contact hours will be awarded for successful completion of program components based upon documented attendance and completion of evaluation materials.</a:t>
            </a:r>
          </a:p>
          <a:p>
            <a:pPr fontAlgn="base">
              <a:spcBef>
                <a:spcPct val="0"/>
              </a:spcBef>
              <a:spcAft>
                <a:spcPct val="0"/>
              </a:spcAft>
            </a:pPr>
            <a:endParaRPr lang="en-US" altLang="en-US" b="1" u="sng">
              <a:solidFill>
                <a:prstClr val="black"/>
              </a:solidFill>
              <a:latin typeface="Arial" panose="020B0604020202020204" pitchFamily="34" charset="0"/>
            </a:endParaRPr>
          </a:p>
          <a:p>
            <a:pPr fontAlgn="base">
              <a:spcBef>
                <a:spcPct val="0"/>
              </a:spcBef>
              <a:spcAft>
                <a:spcPct val="0"/>
              </a:spcAft>
            </a:pPr>
            <a:r>
              <a:rPr lang="en-US" altLang="en-US" b="1" u="sng">
                <a:solidFill>
                  <a:prstClr val="black"/>
                </a:solidFill>
                <a:latin typeface="Arial" panose="020B0604020202020204" pitchFamily="34" charset="0"/>
              </a:rPr>
              <a:t>AAPA Credit Designation Statement</a:t>
            </a:r>
            <a:endParaRPr lang="en-US" altLang="en-US">
              <a:solidFill>
                <a:prstClr val="black"/>
              </a:solidFill>
              <a:latin typeface="Arial" panose="020B0604020202020204" pitchFamily="34" charset="0"/>
            </a:endParaRPr>
          </a:p>
          <a:p>
            <a:pPr fontAlgn="base">
              <a:spcBef>
                <a:spcPct val="0"/>
              </a:spcBef>
              <a:spcAft>
                <a:spcPct val="0"/>
              </a:spcAft>
            </a:pPr>
            <a:r>
              <a:rPr lang="en-US" altLang="en-US">
                <a:solidFill>
                  <a:prstClr val="black"/>
                </a:solidFill>
                <a:latin typeface="Arial" panose="020B0604020202020204" pitchFamily="34" charset="0"/>
              </a:rPr>
              <a:t>The University of Arkansas for Medical Sciences has been authorized by the American Academy of PAs (AAPA) to award AAPA Category 1 CME credit for activities planned in accordance with AAPA CME Criteria. This activity is designated for 1.0 AAPA Category 1 CME credits. PAs should only claim credit commensurate with the extent of their participation.</a:t>
            </a:r>
          </a:p>
          <a:p>
            <a:pPr fontAlgn="base">
              <a:spcBef>
                <a:spcPct val="20000"/>
              </a:spcBef>
              <a:spcAft>
                <a:spcPct val="0"/>
              </a:spcAft>
            </a:pPr>
            <a:r>
              <a:rPr lang="en-US" altLang="en-US" sz="2000">
                <a:solidFill>
                  <a:prstClr val="black"/>
                </a:solidFill>
                <a:latin typeface="Arial" panose="020B0604020202020204" pitchFamily="34" charset="0"/>
              </a:rPr>
              <a:t>  </a:t>
            </a:r>
          </a:p>
        </p:txBody>
      </p:sp>
      <p:sp>
        <p:nvSpPr>
          <p:cNvPr id="41987" name="Text Box 5">
            <a:extLst>
              <a:ext uri="{FF2B5EF4-FFF2-40B4-BE49-F238E27FC236}">
                <a16:creationId xmlns:a16="http://schemas.microsoft.com/office/drawing/2014/main" id="{1C7CAAA0-D87E-4BC3-9C62-4EF1CEE1404D}"/>
              </a:ext>
            </a:extLst>
          </p:cNvPr>
          <p:cNvSpPr txBox="1">
            <a:spLocks noChangeArrowheads="1"/>
          </p:cNvSpPr>
          <p:nvPr/>
        </p:nvSpPr>
        <p:spPr bwMode="auto">
          <a:xfrm>
            <a:off x="2171700" y="152401"/>
            <a:ext cx="7924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2200" b="1">
                <a:solidFill>
                  <a:prstClr val="black"/>
                </a:solidFill>
                <a:latin typeface="Arial" panose="020B0604020202020204" pitchFamily="34" charset="0"/>
              </a:rPr>
              <a:t>Joint Accreditation and Credit Designation Statements</a:t>
            </a:r>
          </a:p>
        </p:txBody>
      </p:sp>
      <p:pic>
        <p:nvPicPr>
          <p:cNvPr id="41988" name="Picture 3">
            <a:extLst>
              <a:ext uri="{FF2B5EF4-FFF2-40B4-BE49-F238E27FC236}">
                <a16:creationId xmlns:a16="http://schemas.microsoft.com/office/drawing/2014/main" id="{DDEE895F-A30D-416E-AFF8-3F1E87CB7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26176"/>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3.9"/>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7AAB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edical School DFM Version ">
  <a:themeElements>
    <a:clrScheme name="UM Family Medicine">
      <a:dk1>
        <a:sysClr val="windowText" lastClr="000000"/>
      </a:dk1>
      <a:lt1>
        <a:sysClr val="window" lastClr="FFFFFF"/>
      </a:lt1>
      <a:dk2>
        <a:srgbClr val="263B86"/>
      </a:dk2>
      <a:lt2>
        <a:srgbClr val="ECDC91"/>
      </a:lt2>
      <a:accent1>
        <a:srgbClr val="FBC01E"/>
      </a:accent1>
      <a:accent2>
        <a:srgbClr val="0D174A"/>
      </a:accent2>
      <a:accent3>
        <a:srgbClr val="65A5EF"/>
      </a:accent3>
      <a:accent4>
        <a:srgbClr val="BE0204"/>
      </a:accent4>
      <a:accent5>
        <a:srgbClr val="640F10"/>
      </a:accent5>
      <a:accent6>
        <a:srgbClr val="7E13E3"/>
      </a:accent6>
      <a:hlink>
        <a:srgbClr val="FAB519"/>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3345</TotalTime>
  <Words>4975</Words>
  <Application>Microsoft Macintosh PowerPoint</Application>
  <PresentationFormat>Widescreen</PresentationFormat>
  <Paragraphs>399</Paragraphs>
  <Slides>79</Slides>
  <Notes>23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79</vt:i4>
      </vt:variant>
    </vt:vector>
  </HeadingPairs>
  <TitlesOfParts>
    <vt:vector size="99" baseType="lpstr">
      <vt:lpstr>Arial</vt:lpstr>
      <vt:lpstr>Calibri</vt:lpstr>
      <vt:lpstr>Calibri </vt:lpstr>
      <vt:lpstr>Calibri Light</vt:lpstr>
      <vt:lpstr>Century Gothic</vt:lpstr>
      <vt:lpstr>Constantia</vt:lpstr>
      <vt:lpstr>Courier New</vt:lpstr>
      <vt:lpstr>Lato</vt:lpstr>
      <vt:lpstr>Open Sans</vt:lpstr>
      <vt:lpstr>Proxima Nova Light</vt:lpstr>
      <vt:lpstr>Raleway</vt:lpstr>
      <vt:lpstr>Roboto</vt:lpstr>
      <vt:lpstr>Verdana</vt:lpstr>
      <vt:lpstr>Wingdings</vt:lpstr>
      <vt:lpstr>1_Office Theme</vt:lpstr>
      <vt:lpstr>Office Theme</vt:lpstr>
      <vt:lpstr>Streamline</vt:lpstr>
      <vt:lpstr>3_Retrospect</vt:lpstr>
      <vt:lpstr>2_Office Theme</vt:lpstr>
      <vt:lpstr>Medical School DFM Version </vt:lpstr>
      <vt:lpstr>PowerPoint Presentation</vt:lpstr>
      <vt:lpstr>NCTRC Telehealth Hack Data</vt:lpstr>
      <vt:lpstr>PowerPoint Presentation</vt:lpstr>
      <vt:lpstr>Transitioning from HHS - ASPR</vt:lpstr>
      <vt:lpstr>Webinar Tips and Notes</vt:lpstr>
      <vt:lpstr>PowerPoint Presentation</vt:lpstr>
      <vt:lpstr>Disclosures</vt:lpstr>
      <vt:lpstr>PowerPoint Presentation</vt:lpstr>
      <vt:lpstr>PowerPoint Presentation</vt:lpstr>
      <vt:lpstr>PowerPoint Presentation</vt:lpstr>
      <vt:lpstr>PowerPoint Presentation</vt:lpstr>
      <vt:lpstr>Course Evaluation &amp; CE Certificate</vt:lpstr>
      <vt:lpstr>Today’s Agenda</vt:lpstr>
      <vt:lpstr>Facilitator Introduction</vt:lpstr>
      <vt:lpstr>Case Study #1</vt:lpstr>
      <vt:lpstr>Increasing Reach and Accessibility of Telehealth Services for Children with Disabilities during COVID-19 and Beyond</vt:lpstr>
      <vt:lpstr>About the Mailman Center for Child Development</vt:lpstr>
      <vt:lpstr>Mailman Clinical Services- Pre-COVID-19 </vt:lpstr>
      <vt:lpstr>Transitioning to Telehealth During Stay-at-Home Order</vt:lpstr>
      <vt:lpstr>Telehealth Accessibility and Service Delivery</vt:lpstr>
      <vt:lpstr>Telehealth Mailman Center Highlights</vt:lpstr>
      <vt:lpstr>Telehealth Interpreter Services</vt:lpstr>
      <vt:lpstr>Telehealth Written Materials</vt:lpstr>
      <vt:lpstr>Movement Toward Increased Accessibility of Telehealth Services</vt:lpstr>
      <vt:lpstr>Thank you for your attention!  Questions?</vt:lpstr>
      <vt:lpstr>Didactic</vt:lpstr>
      <vt:lpstr>Accessibility in Telehealth</vt:lpstr>
      <vt:lpstr>  Learning Objectives </vt:lpstr>
      <vt:lpstr>  Legal Background </vt:lpstr>
      <vt:lpstr>  What Laws Apply? </vt:lpstr>
      <vt:lpstr>  What Laws Apply? </vt:lpstr>
      <vt:lpstr>  Nondiscrimination </vt:lpstr>
      <vt:lpstr>Definition of Disability</vt:lpstr>
      <vt:lpstr>  Covered Entity </vt:lpstr>
      <vt:lpstr>What Laws Apply?</vt:lpstr>
      <vt:lpstr>What Laws Apply?</vt:lpstr>
      <vt:lpstr>PowerPoint Presentation</vt:lpstr>
      <vt:lpstr>What is effective   communication? </vt:lpstr>
      <vt:lpstr>Effective Communication</vt:lpstr>
      <vt:lpstr>  Effective Communication </vt:lpstr>
      <vt:lpstr>How prevalent are disabilities that   require an auxiliary aid or service? </vt:lpstr>
      <vt:lpstr>Effective Communication:  Limitations</vt:lpstr>
      <vt:lpstr>PowerPoint Presentation</vt:lpstr>
      <vt:lpstr> Auxiliary aids and services </vt:lpstr>
      <vt:lpstr>  Qualified Interpreter </vt:lpstr>
      <vt:lpstr>  Video Remote Interpreting (VRI) </vt:lpstr>
      <vt:lpstr>  Video Remote Interpreting (VRI) </vt:lpstr>
      <vt:lpstr> Auxiliary aids and services </vt:lpstr>
      <vt:lpstr>Auxiliary aids and services</vt:lpstr>
      <vt:lpstr>  Effective Communication </vt:lpstr>
      <vt:lpstr>How do you provide  effective   communication? </vt:lpstr>
      <vt:lpstr>Effective Communication</vt:lpstr>
      <vt:lpstr>Effective Communication</vt:lpstr>
      <vt:lpstr>  Effective Communication </vt:lpstr>
      <vt:lpstr>  Effective Communication </vt:lpstr>
      <vt:lpstr>  Telemedicine </vt:lpstr>
      <vt:lpstr>Hacks for Accessible  Telemedicine</vt:lpstr>
      <vt:lpstr>ADA.GOV</vt:lpstr>
      <vt:lpstr>ADA.GOV</vt:lpstr>
      <vt:lpstr>Who to contact if you   have questions? </vt:lpstr>
      <vt:lpstr>  Resources </vt:lpstr>
      <vt:lpstr>Contacts</vt:lpstr>
      <vt:lpstr>Case Study #2 (Pre-recorded Presentation)</vt:lpstr>
      <vt:lpstr>COVID-19’s Impact on Deaf and Hard of Hearing Patients- Identify the Barriers and Solutions to Address Them </vt:lpstr>
      <vt:lpstr>Objectives</vt:lpstr>
      <vt:lpstr>Health Care Access During COVID-19</vt:lpstr>
      <vt:lpstr>Cracks Revealed</vt:lpstr>
      <vt:lpstr>Virtual Care Appointments</vt:lpstr>
      <vt:lpstr>Virtual Care Appointments</vt:lpstr>
      <vt:lpstr>Telecommunication Relay Services</vt:lpstr>
      <vt:lpstr>In-person patient care</vt:lpstr>
      <vt:lpstr>In-person patient care (cont)</vt:lpstr>
      <vt:lpstr>Chart Strategies</vt:lpstr>
      <vt:lpstr>Screening of Patients</vt:lpstr>
      <vt:lpstr>PowerPoint Presentation</vt:lpstr>
      <vt:lpstr>Contact</vt:lpstr>
      <vt:lpstr>Q&amp;A Session</vt:lpstr>
      <vt:lpstr>Next and Upcoming Sessions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dc:creator>
  <cp:lastModifiedBy>Aria Javidan</cp:lastModifiedBy>
  <cp:revision>54</cp:revision>
  <dcterms:created xsi:type="dcterms:W3CDTF">2020-01-07T17:04:09Z</dcterms:created>
  <dcterms:modified xsi:type="dcterms:W3CDTF">2021-02-04T20:41:37Z</dcterms:modified>
</cp:coreProperties>
</file>